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 id="2147483804" r:id="rId2"/>
    <p:sldMasterId id="2147483789" r:id="rId3"/>
    <p:sldMasterId id="2147483812" r:id="rId4"/>
    <p:sldMasterId id="2147483814" r:id="rId5"/>
  </p:sldMasterIdLst>
  <p:notesMasterIdLst>
    <p:notesMasterId r:id="rId37"/>
  </p:notesMasterIdLst>
  <p:sldIdLst>
    <p:sldId id="401" r:id="rId6"/>
    <p:sldId id="373" r:id="rId7"/>
    <p:sldId id="374" r:id="rId8"/>
    <p:sldId id="375" r:id="rId9"/>
    <p:sldId id="376" r:id="rId10"/>
    <p:sldId id="399" r:id="rId11"/>
    <p:sldId id="378" r:id="rId12"/>
    <p:sldId id="379" r:id="rId13"/>
    <p:sldId id="380" r:id="rId14"/>
    <p:sldId id="257" r:id="rId15"/>
    <p:sldId id="359" r:id="rId16"/>
    <p:sldId id="320" r:id="rId17"/>
    <p:sldId id="369" r:id="rId18"/>
    <p:sldId id="368" r:id="rId19"/>
    <p:sldId id="398" r:id="rId20"/>
    <p:sldId id="392" r:id="rId21"/>
    <p:sldId id="370" r:id="rId22"/>
    <p:sldId id="400" r:id="rId23"/>
    <p:sldId id="367" r:id="rId24"/>
    <p:sldId id="366" r:id="rId25"/>
    <p:sldId id="388" r:id="rId26"/>
    <p:sldId id="365" r:id="rId27"/>
    <p:sldId id="371" r:id="rId28"/>
    <p:sldId id="364" r:id="rId29"/>
    <p:sldId id="389" r:id="rId30"/>
    <p:sldId id="390" r:id="rId31"/>
    <p:sldId id="351" r:id="rId32"/>
    <p:sldId id="352" r:id="rId33"/>
    <p:sldId id="391" r:id="rId34"/>
    <p:sldId id="358" r:id="rId35"/>
    <p:sldId id="40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1C"/>
    <a:srgbClr val="FFE01B"/>
    <a:srgbClr val="DE122C"/>
    <a:srgbClr val="FFFC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llanmörkt format 4 - Dekorfär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Format med tema 1 - dekorfär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73" autoAdjust="0"/>
    <p:restoredTop sz="94634" autoAdjust="0"/>
  </p:normalViewPr>
  <p:slideViewPr>
    <p:cSldViewPr>
      <p:cViewPr varScale="1">
        <p:scale>
          <a:sx n="90" d="100"/>
          <a:sy n="90" d="100"/>
        </p:scale>
        <p:origin x="14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5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Cliente\Individ%202017\2016%20Kvartal%204\Analys\Diagramverktyg%20FoLo%20Q4%202016.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61913392292531E-2"/>
          <c:y val="0.10132301193331003"/>
          <c:w val="0.92012766527849488"/>
          <c:h val="0.60682020460580921"/>
        </c:manualLayout>
      </c:layout>
      <c:lineChart>
        <c:grouping val="standard"/>
        <c:varyColors val="0"/>
        <c:ser>
          <c:idx val="0"/>
          <c:order val="0"/>
          <c:tx>
            <c:v>Kvartalsvis</c:v>
          </c:tx>
          <c:spPr>
            <a:ln w="19050">
              <a:solidFill>
                <a:srgbClr val="DA1F28"/>
              </a:solidFill>
              <a:prstDash val="dash"/>
            </a:ln>
          </c:spPr>
          <c:marker>
            <c:symbol val="none"/>
          </c:marker>
          <c:cat>
            <c:multiLvlStrRef>
              <c:f>'Diagramark FOLO'!$M$84:$AF$85</c:f>
              <c:multiLvlStrCache>
                <c:ptCount val="20"/>
                <c:lvl>
                  <c:pt idx="0">
                    <c:v>K1</c:v>
                  </c:pt>
                  <c:pt idx="1">
                    <c:v>K2</c:v>
                  </c:pt>
                  <c:pt idx="2">
                    <c:v>K3</c:v>
                  </c:pt>
                  <c:pt idx="3">
                    <c:v>K4</c:v>
                  </c:pt>
                  <c:pt idx="4">
                    <c:v>K1</c:v>
                  </c:pt>
                  <c:pt idx="5">
                    <c:v>K2</c:v>
                  </c:pt>
                  <c:pt idx="6">
                    <c:v>K3</c:v>
                  </c:pt>
                  <c:pt idx="7">
                    <c:v>K4</c:v>
                  </c:pt>
                  <c:pt idx="8">
                    <c:v>K1</c:v>
                  </c:pt>
                  <c:pt idx="9">
                    <c:v>K2</c:v>
                  </c:pt>
                  <c:pt idx="10">
                    <c:v>K3</c:v>
                  </c:pt>
                  <c:pt idx="11">
                    <c:v>K4</c:v>
                  </c:pt>
                  <c:pt idx="12">
                    <c:v>K1</c:v>
                  </c:pt>
                  <c:pt idx="13">
                    <c:v>K2</c:v>
                  </c:pt>
                  <c:pt idx="14">
                    <c:v>K3</c:v>
                  </c:pt>
                  <c:pt idx="15">
                    <c:v>K4</c:v>
                  </c:pt>
                  <c:pt idx="16">
                    <c:v>K1</c:v>
                  </c:pt>
                  <c:pt idx="17">
                    <c:v>K2</c:v>
                  </c:pt>
                  <c:pt idx="18">
                    <c:v>K3</c:v>
                  </c:pt>
                  <c:pt idx="19">
                    <c:v>K4</c:v>
                  </c:pt>
                </c:lvl>
                <c:lvl>
                  <c:pt idx="0">
                    <c:v>2012</c:v>
                  </c:pt>
                  <c:pt idx="4">
                    <c:v>2013</c:v>
                  </c:pt>
                  <c:pt idx="8">
                    <c:v>2014</c:v>
                  </c:pt>
                  <c:pt idx="12">
                    <c:v>2015</c:v>
                  </c:pt>
                  <c:pt idx="16">
                    <c:v>2016</c:v>
                  </c:pt>
                </c:lvl>
              </c:multiLvlStrCache>
            </c:multiLvlStrRef>
          </c:cat>
          <c:val>
            <c:numRef>
              <c:f>'Diagramark FOLO'!$M$86:$AF$86</c:f>
              <c:numCache>
                <c:formatCode>0</c:formatCode>
                <c:ptCount val="20"/>
                <c:pt idx="1">
                  <c:v>52.132701421800952</c:v>
                </c:pt>
                <c:pt idx="2">
                  <c:v>56.074766355140184</c:v>
                </c:pt>
                <c:pt idx="3">
                  <c:v>58.260869565217391</c:v>
                </c:pt>
                <c:pt idx="4">
                  <c:v>58.00865800865801</c:v>
                </c:pt>
                <c:pt idx="5">
                  <c:v>55.045871559633028</c:v>
                </c:pt>
                <c:pt idx="6">
                  <c:v>64.782608695652172</c:v>
                </c:pt>
                <c:pt idx="7">
                  <c:v>61.860465116279073</c:v>
                </c:pt>
                <c:pt idx="8">
                  <c:v>58.256880733944946</c:v>
                </c:pt>
                <c:pt idx="9">
                  <c:v>60.185185185185183</c:v>
                </c:pt>
                <c:pt idx="10">
                  <c:v>60.180995475113122</c:v>
                </c:pt>
                <c:pt idx="11">
                  <c:v>58.373205741626798</c:v>
                </c:pt>
                <c:pt idx="12">
                  <c:v>53.917050691244242</c:v>
                </c:pt>
                <c:pt idx="13">
                  <c:v>55.652173913043477</c:v>
                </c:pt>
                <c:pt idx="14">
                  <c:v>52.916666666666664</c:v>
                </c:pt>
                <c:pt idx="15">
                  <c:v>50.409836065573764</c:v>
                </c:pt>
                <c:pt idx="16">
                  <c:v>57.894736842105267</c:v>
                </c:pt>
                <c:pt idx="17">
                  <c:v>61.802575107296143</c:v>
                </c:pt>
                <c:pt idx="18">
                  <c:v>61.065573770491795</c:v>
                </c:pt>
                <c:pt idx="19">
                  <c:v>56.680161943319838</c:v>
                </c:pt>
              </c:numCache>
            </c:numRef>
          </c:val>
          <c:smooth val="1"/>
          <c:extLst xmlns:c16r2="http://schemas.microsoft.com/office/drawing/2015/06/chart">
            <c:ext xmlns:c16="http://schemas.microsoft.com/office/drawing/2014/chart" uri="{C3380CC4-5D6E-409C-BE32-E72D297353CC}">
              <c16:uniqueId val="{00000000-7B82-420C-BB07-46F017FA180C}"/>
            </c:ext>
          </c:extLst>
        </c:ser>
        <c:ser>
          <c:idx val="1"/>
          <c:order val="1"/>
          <c:tx>
            <c:v>Rullande</c:v>
          </c:tx>
          <c:spPr>
            <a:ln w="31750">
              <a:solidFill>
                <a:srgbClr val="DA1F28"/>
              </a:solidFill>
            </a:ln>
          </c:spPr>
          <c:marker>
            <c:symbol val="none"/>
          </c:marker>
          <c:dLbls>
            <c:dLbl>
              <c:idx val="0"/>
              <c:delete val="1"/>
              <c:extLst xmlns:c16r2="http://schemas.microsoft.com/office/drawing/2015/06/chart">
                <c:ext xmlns:c16="http://schemas.microsoft.com/office/drawing/2014/chart" uri="{C3380CC4-5D6E-409C-BE32-E72D297353CC}">
                  <c16:uniqueId val="{00000001-7B82-420C-BB07-46F017FA180C}"/>
                </c:ext>
                <c:ext xmlns:c15="http://schemas.microsoft.com/office/drawing/2012/chart" uri="{CE6537A1-D6FC-4f65-9D91-7224C49458BB}"/>
              </c:extLst>
            </c:dLbl>
            <c:dLbl>
              <c:idx val="6"/>
              <c:layout>
                <c:manualLayout>
                  <c:x val="-2.1855544317063717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B82-420C-BB07-46F017FA180C}"/>
                </c:ext>
                <c:ext xmlns:c15="http://schemas.microsoft.com/office/drawing/2012/chart" uri="{CE6537A1-D6FC-4f65-9D91-7224C49458BB}"/>
              </c:extLst>
            </c:dLbl>
            <c:dLbl>
              <c:idx val="9"/>
              <c:layout>
                <c:manualLayout>
                  <c:x val="-2.2226301187552068E-2"/>
                  <c:y val="8.37022079752716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B82-420C-BB07-46F017FA180C}"/>
                </c:ex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'Diagramark FOLO'!$M$84:$AF$85</c:f>
              <c:multiLvlStrCache>
                <c:ptCount val="20"/>
                <c:lvl>
                  <c:pt idx="0">
                    <c:v>K1</c:v>
                  </c:pt>
                  <c:pt idx="1">
                    <c:v>K2</c:v>
                  </c:pt>
                  <c:pt idx="2">
                    <c:v>K3</c:v>
                  </c:pt>
                  <c:pt idx="3">
                    <c:v>K4</c:v>
                  </c:pt>
                  <c:pt idx="4">
                    <c:v>K1</c:v>
                  </c:pt>
                  <c:pt idx="5">
                    <c:v>K2</c:v>
                  </c:pt>
                  <c:pt idx="6">
                    <c:v>K3</c:v>
                  </c:pt>
                  <c:pt idx="7">
                    <c:v>K4</c:v>
                  </c:pt>
                  <c:pt idx="8">
                    <c:v>K1</c:v>
                  </c:pt>
                  <c:pt idx="9">
                    <c:v>K2</c:v>
                  </c:pt>
                  <c:pt idx="10">
                    <c:v>K3</c:v>
                  </c:pt>
                  <c:pt idx="11">
                    <c:v>K4</c:v>
                  </c:pt>
                  <c:pt idx="12">
                    <c:v>K1</c:v>
                  </c:pt>
                  <c:pt idx="13">
                    <c:v>K2</c:v>
                  </c:pt>
                  <c:pt idx="14">
                    <c:v>K3</c:v>
                  </c:pt>
                  <c:pt idx="15">
                    <c:v>K4</c:v>
                  </c:pt>
                  <c:pt idx="16">
                    <c:v>K1</c:v>
                  </c:pt>
                  <c:pt idx="17">
                    <c:v>K2</c:v>
                  </c:pt>
                  <c:pt idx="18">
                    <c:v>K3</c:v>
                  </c:pt>
                  <c:pt idx="19">
                    <c:v>K4</c:v>
                  </c:pt>
                </c:lvl>
                <c:lvl>
                  <c:pt idx="0">
                    <c:v>2012</c:v>
                  </c:pt>
                  <c:pt idx="4">
                    <c:v>2013</c:v>
                  </c:pt>
                  <c:pt idx="8">
                    <c:v>2014</c:v>
                  </c:pt>
                  <c:pt idx="12">
                    <c:v>2015</c:v>
                  </c:pt>
                  <c:pt idx="16">
                    <c:v>2016</c:v>
                  </c:pt>
                </c:lvl>
              </c:multiLvlStrCache>
            </c:multiLvlStrRef>
          </c:cat>
          <c:val>
            <c:numRef>
              <c:f>('Diagramark FOLO'!$M$93:$P$93,'Diagramark FOLO'!$Q$90:$AF$90)</c:f>
              <c:numCache>
                <c:formatCode>General</c:formatCode>
                <c:ptCount val="20"/>
                <c:pt idx="4" formatCode="0">
                  <c:v>56.119248837704134</c:v>
                </c:pt>
                <c:pt idx="5" formatCode="0">
                  <c:v>56.847541372162155</c:v>
                </c:pt>
                <c:pt idx="6" formatCode="0">
                  <c:v>59.024501957290155</c:v>
                </c:pt>
                <c:pt idx="7" formatCode="0">
                  <c:v>59.924400845055565</c:v>
                </c:pt>
                <c:pt idx="8" formatCode="0">
                  <c:v>59.986456526377303</c:v>
                </c:pt>
                <c:pt idx="9" formatCode="0">
                  <c:v>61.271284932765347</c:v>
                </c:pt>
                <c:pt idx="10" formatCode="0">
                  <c:v>60.120881627630581</c:v>
                </c:pt>
                <c:pt idx="11" formatCode="0">
                  <c:v>59.249066783967514</c:v>
                </c:pt>
                <c:pt idx="12" formatCode="0">
                  <c:v>58.16410927329234</c:v>
                </c:pt>
                <c:pt idx="13" formatCode="0">
                  <c:v>57.030856455256909</c:v>
                </c:pt>
                <c:pt idx="14" formatCode="0">
                  <c:v>55.214774253145293</c:v>
                </c:pt>
                <c:pt idx="15" formatCode="0">
                  <c:v>53.223931834132031</c:v>
                </c:pt>
                <c:pt idx="16" formatCode="0">
                  <c:v>54.218353371847293</c:v>
                </c:pt>
                <c:pt idx="17" formatCode="0">
                  <c:v>55.755953670410463</c:v>
                </c:pt>
                <c:pt idx="18" formatCode="0">
                  <c:v>57.79318044636674</c:v>
                </c:pt>
                <c:pt idx="19" formatCode="0">
                  <c:v>59.360761915803259</c:v>
                </c:pt>
              </c:numCache>
            </c:numRef>
          </c:val>
          <c:smooth val="1"/>
          <c:extLst xmlns:c16r2="http://schemas.microsoft.com/office/drawing/2015/06/chart">
            <c:ext xmlns:c16="http://schemas.microsoft.com/office/drawing/2014/chart" uri="{C3380CC4-5D6E-409C-BE32-E72D297353CC}">
              <c16:uniqueId val="{00000004-7B82-420C-BB07-46F017FA180C}"/>
            </c:ext>
          </c:extLst>
        </c:ser>
        <c:dLbls>
          <c:showLegendKey val="0"/>
          <c:showVal val="0"/>
          <c:showCatName val="0"/>
          <c:showSerName val="0"/>
          <c:showPercent val="0"/>
          <c:showBubbleSize val="0"/>
        </c:dLbls>
        <c:smooth val="0"/>
        <c:axId val="368197792"/>
        <c:axId val="368197400"/>
      </c:lineChart>
      <c:catAx>
        <c:axId val="368197792"/>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sz="1200"/>
            </a:pPr>
            <a:endParaRPr lang="sv-SE"/>
          </a:p>
        </c:txPr>
        <c:crossAx val="368197400"/>
        <c:crosses val="autoZero"/>
        <c:auto val="1"/>
        <c:lblAlgn val="ctr"/>
        <c:lblOffset val="100"/>
        <c:tickLblSkip val="1"/>
        <c:tickMarkSkip val="1"/>
        <c:noMultiLvlLbl val="1"/>
      </c:catAx>
      <c:valAx>
        <c:axId val="368197400"/>
        <c:scaling>
          <c:orientation val="minMax"/>
          <c:max val="80"/>
          <c:min val="20"/>
        </c:scaling>
        <c:delete val="0"/>
        <c:axPos val="l"/>
        <c:majorGridlines>
          <c:spPr>
            <a:ln w="3175">
              <a:solidFill>
                <a:srgbClr val="C0C0C0"/>
              </a:solidFill>
              <a:prstDash val="solid"/>
            </a:ln>
          </c:spPr>
        </c:majorGridlines>
        <c:numFmt formatCode="0" sourceLinked="0"/>
        <c:majorTickMark val="out"/>
        <c:minorTickMark val="none"/>
        <c:tickLblPos val="nextTo"/>
        <c:spPr>
          <a:ln w="9525">
            <a:noFill/>
          </a:ln>
        </c:spPr>
        <c:txPr>
          <a:bodyPr rot="0" vert="horz"/>
          <a:lstStyle/>
          <a:p>
            <a:pPr>
              <a:defRPr/>
            </a:pPr>
            <a:endParaRPr lang="sv-SE"/>
          </a:p>
        </c:txPr>
        <c:crossAx val="368197792"/>
        <c:crosses val="autoZero"/>
        <c:crossBetween val="between"/>
      </c:valAx>
      <c:spPr>
        <a:noFill/>
        <a:ln w="25400">
          <a:noFill/>
        </a:ln>
      </c:spPr>
    </c:plotArea>
    <c:legend>
      <c:legendPos val="b"/>
      <c:layout>
        <c:manualLayout>
          <c:xMode val="edge"/>
          <c:yMode val="edge"/>
          <c:x val="0.33994961628732384"/>
          <c:y val="0.95165193166643647"/>
          <c:w val="0.34382499719003989"/>
          <c:h val="4.4878746522967125E-2"/>
        </c:manualLayout>
      </c:layout>
      <c:overlay val="0"/>
    </c:legend>
    <c:plotVisOnly val="1"/>
    <c:dispBlanksAs val="gap"/>
    <c:showDLblsOverMax val="0"/>
  </c:chart>
  <c:spPr>
    <a:noFill/>
    <a:ln w="9525">
      <a:noFill/>
    </a:ln>
  </c:spPr>
  <c:txPr>
    <a:bodyPr/>
    <a:lstStyle/>
    <a:p>
      <a:pPr>
        <a:defRPr sz="1400" b="0" i="0" u="none" strike="noStrike" baseline="0">
          <a:solidFill>
            <a:srgbClr val="000000"/>
          </a:solidFill>
          <a:latin typeface="Helvetica" pitchFamily="34" charset="0"/>
          <a:ea typeface="Arial"/>
          <a:cs typeface="Helvetica" pitchFamily="34" charset="0"/>
        </a:defRPr>
      </a:pPr>
      <a:endParaRPr lang="sv-SE"/>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0.0478</cdr:x>
      <cdr:y>0.71786</cdr:y>
    </cdr:from>
    <cdr:to>
      <cdr:x>0.9609</cdr:x>
      <cdr:y>0.76913</cdr:y>
    </cdr:to>
    <cdr:sp macro="" textlink="">
      <cdr:nvSpPr>
        <cdr:cNvPr id="2" name="Rektangel 1"/>
        <cdr:cNvSpPr/>
      </cdr:nvSpPr>
      <cdr:spPr>
        <a:xfrm xmlns:a="http://schemas.openxmlformats.org/drawingml/2006/main">
          <a:off x="395784" y="3024485"/>
          <a:ext cx="7560840" cy="216024"/>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38F1C-7184-4D8B-B831-BA7A7D04EB94}" type="datetimeFigureOut">
              <a:rPr lang="sv-SE" smtClean="0"/>
              <a:t>2017-03-17</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839804-A4F4-4B4E-97CC-C8ACAB64DCEA}" type="slidenum">
              <a:rPr lang="sv-SE" smtClean="0"/>
              <a:t>‹#›</a:t>
            </a:fld>
            <a:endParaRPr lang="sv-SE"/>
          </a:p>
        </p:txBody>
      </p:sp>
    </p:spTree>
    <p:extLst>
      <p:ext uri="{BB962C8B-B14F-4D97-AF65-F5344CB8AC3E}">
        <p14:creationId xmlns:p14="http://schemas.microsoft.com/office/powerpoint/2010/main" val="3532327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solidFill>
                <a:srgbClr val="FF0000"/>
              </a:solidFill>
            </a:endParaRPr>
          </a:p>
          <a:p>
            <a:r>
              <a:rPr lang="sv-SE" dirty="0" smtClean="0"/>
              <a:t>-</a:t>
            </a:r>
            <a:endParaRPr lang="sv-SE" dirty="0"/>
          </a:p>
        </p:txBody>
      </p:sp>
      <p:sp>
        <p:nvSpPr>
          <p:cNvPr id="4" name="Platshållare för bildnummer 3"/>
          <p:cNvSpPr>
            <a:spLocks noGrp="1"/>
          </p:cNvSpPr>
          <p:nvPr>
            <p:ph type="sldNum" sz="quarter" idx="10"/>
          </p:nvPr>
        </p:nvSpPr>
        <p:spPr/>
        <p:txBody>
          <a:bodyPr/>
          <a:lstStyle/>
          <a:p>
            <a:fld id="{85E0D7D6-A430-49E4-B064-0654F241AB2B}" type="slidenum">
              <a:rPr lang="sv-SE" smtClean="0">
                <a:solidFill>
                  <a:prstClr val="black"/>
                </a:solidFill>
              </a:rPr>
              <a:pPr/>
              <a:t>2</a:t>
            </a:fld>
            <a:endParaRPr lang="sv-SE">
              <a:solidFill>
                <a:prstClr val="black"/>
              </a:solidFill>
            </a:endParaRPr>
          </a:p>
        </p:txBody>
      </p:sp>
    </p:spTree>
    <p:extLst>
      <p:ext uri="{BB962C8B-B14F-4D97-AF65-F5344CB8AC3E}">
        <p14:creationId xmlns:p14="http://schemas.microsoft.com/office/powerpoint/2010/main" val="560422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Jämförelse</a:t>
            </a:r>
            <a:r>
              <a:rPr lang="sv-SE" baseline="0" dirty="0" smtClean="0"/>
              <a:t> med 2015:</a:t>
            </a:r>
          </a:p>
          <a:p>
            <a:r>
              <a:rPr lang="sv-SE" baseline="0" dirty="0" smtClean="0"/>
              <a:t>Folksam +2,7% (20,9) varav Folksam LO FF 2,5%</a:t>
            </a:r>
          </a:p>
          <a:p>
            <a:r>
              <a:rPr lang="sv-SE" baseline="0" dirty="0" smtClean="0"/>
              <a:t>Nordea -8,0% (23,7)</a:t>
            </a:r>
          </a:p>
          <a:p>
            <a:r>
              <a:rPr lang="sv-SE" baseline="0" dirty="0" smtClean="0"/>
              <a:t>Danica +2,8% (4,1% 2015) (2,8% 2014)</a:t>
            </a:r>
          </a:p>
          <a:p>
            <a:endParaRPr lang="sv-SE" dirty="0"/>
          </a:p>
        </p:txBody>
      </p:sp>
      <p:sp>
        <p:nvSpPr>
          <p:cNvPr id="4" name="Platshållare för bildnummer 3"/>
          <p:cNvSpPr>
            <a:spLocks noGrp="1"/>
          </p:cNvSpPr>
          <p:nvPr>
            <p:ph type="sldNum" sz="quarter" idx="10"/>
          </p:nvPr>
        </p:nvSpPr>
        <p:spPr/>
        <p:txBody>
          <a:bodyPr/>
          <a:lstStyle/>
          <a:p>
            <a:fld id="{8F393072-AA2E-44EC-9772-3AC6F04FC61C}" type="slidenum">
              <a:rPr lang="sv-SE" smtClean="0"/>
              <a:pPr/>
              <a:t>18</a:t>
            </a:fld>
            <a:endParaRPr lang="sv-SE"/>
          </a:p>
        </p:txBody>
      </p:sp>
    </p:spTree>
    <p:extLst>
      <p:ext uri="{BB962C8B-B14F-4D97-AF65-F5344CB8AC3E}">
        <p14:creationId xmlns:p14="http://schemas.microsoft.com/office/powerpoint/2010/main" val="2244158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6839804-A4F4-4B4E-97CC-C8ACAB64DCEA}" type="slidenum">
              <a:rPr lang="sv-SE" smtClean="0"/>
              <a:t>22</a:t>
            </a:fld>
            <a:endParaRPr lang="sv-SE"/>
          </a:p>
        </p:txBody>
      </p:sp>
    </p:spTree>
    <p:extLst>
      <p:ext uri="{BB962C8B-B14F-4D97-AF65-F5344CB8AC3E}">
        <p14:creationId xmlns:p14="http://schemas.microsoft.com/office/powerpoint/2010/main" val="1660266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6839804-A4F4-4B4E-97CC-C8ACAB64DCEA}" type="slidenum">
              <a:rPr lang="sv-SE" smtClean="0"/>
              <a:t>23</a:t>
            </a:fld>
            <a:endParaRPr lang="sv-SE"/>
          </a:p>
        </p:txBody>
      </p:sp>
    </p:spTree>
    <p:extLst>
      <p:ext uri="{BB962C8B-B14F-4D97-AF65-F5344CB8AC3E}">
        <p14:creationId xmlns:p14="http://schemas.microsoft.com/office/powerpoint/2010/main" val="1501377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DF73758-0278-4E58-871C-F50108028241}" type="slidenum">
              <a:rPr lang="sv-SE" smtClean="0">
                <a:solidFill>
                  <a:prstClr val="black"/>
                </a:solidFill>
              </a:rPr>
              <a:pPr/>
              <a:t>25</a:t>
            </a:fld>
            <a:endParaRPr lang="sv-SE">
              <a:solidFill>
                <a:prstClr val="black"/>
              </a:solidFill>
            </a:endParaRPr>
          </a:p>
        </p:txBody>
      </p:sp>
    </p:spTree>
    <p:extLst>
      <p:ext uri="{BB962C8B-B14F-4D97-AF65-F5344CB8AC3E}">
        <p14:creationId xmlns:p14="http://schemas.microsoft.com/office/powerpoint/2010/main" val="222534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DF73758-0278-4E58-871C-F50108028241}" type="slidenum">
              <a:rPr lang="sv-SE" smtClean="0">
                <a:solidFill>
                  <a:prstClr val="black"/>
                </a:solidFill>
              </a:rPr>
              <a:pPr/>
              <a:t>26</a:t>
            </a:fld>
            <a:endParaRPr lang="sv-SE">
              <a:solidFill>
                <a:prstClr val="black"/>
              </a:solidFill>
            </a:endParaRPr>
          </a:p>
        </p:txBody>
      </p:sp>
    </p:spTree>
    <p:extLst>
      <p:ext uri="{BB962C8B-B14F-4D97-AF65-F5344CB8AC3E}">
        <p14:creationId xmlns:p14="http://schemas.microsoft.com/office/powerpoint/2010/main" val="4266922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DF73758-0278-4E58-871C-F50108028241}" type="slidenum">
              <a:rPr lang="sv-SE" smtClean="0">
                <a:solidFill>
                  <a:prstClr val="black"/>
                </a:solidFill>
              </a:rPr>
              <a:pPr/>
              <a:t>3</a:t>
            </a:fld>
            <a:endParaRPr lang="sv-SE">
              <a:solidFill>
                <a:prstClr val="black"/>
              </a:solidFill>
            </a:endParaRPr>
          </a:p>
        </p:txBody>
      </p:sp>
    </p:spTree>
    <p:extLst>
      <p:ext uri="{BB962C8B-B14F-4D97-AF65-F5344CB8AC3E}">
        <p14:creationId xmlns:p14="http://schemas.microsoft.com/office/powerpoint/2010/main" val="202523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DF73758-0278-4E58-871C-F50108028241}" type="slidenum">
              <a:rPr lang="sv-SE" smtClean="0">
                <a:solidFill>
                  <a:prstClr val="black"/>
                </a:solidFill>
              </a:rPr>
              <a:pPr/>
              <a:t>4</a:t>
            </a:fld>
            <a:endParaRPr lang="sv-SE">
              <a:solidFill>
                <a:prstClr val="black"/>
              </a:solidFill>
            </a:endParaRPr>
          </a:p>
        </p:txBody>
      </p:sp>
    </p:spTree>
    <p:extLst>
      <p:ext uri="{BB962C8B-B14F-4D97-AF65-F5344CB8AC3E}">
        <p14:creationId xmlns:p14="http://schemas.microsoft.com/office/powerpoint/2010/main" val="3165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DF73758-0278-4E58-871C-F50108028241}" type="slidenum">
              <a:rPr lang="sv-SE" smtClean="0">
                <a:solidFill>
                  <a:prstClr val="black"/>
                </a:solidFill>
              </a:rPr>
              <a:pPr/>
              <a:t>5</a:t>
            </a:fld>
            <a:endParaRPr lang="sv-SE">
              <a:solidFill>
                <a:prstClr val="black"/>
              </a:solidFill>
            </a:endParaRPr>
          </a:p>
        </p:txBody>
      </p:sp>
    </p:spTree>
    <p:extLst>
      <p:ext uri="{BB962C8B-B14F-4D97-AF65-F5344CB8AC3E}">
        <p14:creationId xmlns:p14="http://schemas.microsoft.com/office/powerpoint/2010/main" val="3806425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Folksam +1,2 mdr</a:t>
            </a:r>
          </a:p>
          <a:p>
            <a:r>
              <a:rPr lang="sv-SE" dirty="0" smtClean="0"/>
              <a:t>Varav</a:t>
            </a:r>
            <a:r>
              <a:rPr lang="sv-SE" baseline="0" dirty="0" smtClean="0"/>
              <a:t> KPA +0,6 mdr</a:t>
            </a:r>
          </a:p>
          <a:p>
            <a:r>
              <a:rPr lang="sv-SE" baseline="0" dirty="0" smtClean="0"/>
              <a:t>Varav Folksam LO FF +0,5 mdr</a:t>
            </a:r>
          </a:p>
          <a:p>
            <a:r>
              <a:rPr lang="sv-SE" baseline="0" dirty="0" smtClean="0"/>
              <a:t>Varav </a:t>
            </a:r>
            <a:r>
              <a:rPr lang="sv-SE" baseline="0" dirty="0" err="1" smtClean="0"/>
              <a:t>Liv+FFF</a:t>
            </a:r>
            <a:r>
              <a:rPr lang="sv-SE" baseline="0" dirty="0" smtClean="0"/>
              <a:t> +0,1 mdr</a:t>
            </a:r>
            <a:endParaRPr lang="sv-SE" dirty="0"/>
          </a:p>
        </p:txBody>
      </p:sp>
      <p:sp>
        <p:nvSpPr>
          <p:cNvPr id="4" name="Platshållare för bildnummer 3"/>
          <p:cNvSpPr>
            <a:spLocks noGrp="1"/>
          </p:cNvSpPr>
          <p:nvPr>
            <p:ph type="sldNum" sz="quarter" idx="10"/>
          </p:nvPr>
        </p:nvSpPr>
        <p:spPr/>
        <p:txBody>
          <a:bodyPr/>
          <a:lstStyle/>
          <a:p>
            <a:fld id="{8F393072-AA2E-44EC-9772-3AC6F04FC61C}" type="slidenum">
              <a:rPr lang="sv-SE" smtClean="0"/>
              <a:pPr/>
              <a:t>6</a:t>
            </a:fld>
            <a:endParaRPr lang="sv-SE"/>
          </a:p>
        </p:txBody>
      </p:sp>
    </p:spTree>
    <p:extLst>
      <p:ext uri="{BB962C8B-B14F-4D97-AF65-F5344CB8AC3E}">
        <p14:creationId xmlns:p14="http://schemas.microsoft.com/office/powerpoint/2010/main" val="165798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DF73758-0278-4E58-871C-F50108028241}" type="slidenum">
              <a:rPr lang="sv-SE" smtClean="0">
                <a:solidFill>
                  <a:prstClr val="black"/>
                </a:solidFill>
              </a:rPr>
              <a:pPr/>
              <a:t>7</a:t>
            </a:fld>
            <a:endParaRPr lang="sv-SE">
              <a:solidFill>
                <a:prstClr val="black"/>
              </a:solidFill>
            </a:endParaRPr>
          </a:p>
        </p:txBody>
      </p:sp>
    </p:spTree>
    <p:extLst>
      <p:ext uri="{BB962C8B-B14F-4D97-AF65-F5344CB8AC3E}">
        <p14:creationId xmlns:p14="http://schemas.microsoft.com/office/powerpoint/2010/main" val="1685223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DF73758-0278-4E58-871C-F50108028241}" type="slidenum">
              <a:rPr lang="sv-SE" smtClean="0">
                <a:solidFill>
                  <a:prstClr val="black"/>
                </a:solidFill>
              </a:rPr>
              <a:pPr/>
              <a:t>8</a:t>
            </a:fld>
            <a:endParaRPr lang="sv-SE">
              <a:solidFill>
                <a:prstClr val="black"/>
              </a:solidFill>
            </a:endParaRPr>
          </a:p>
        </p:txBody>
      </p:sp>
    </p:spTree>
    <p:extLst>
      <p:ext uri="{BB962C8B-B14F-4D97-AF65-F5344CB8AC3E}">
        <p14:creationId xmlns:p14="http://schemas.microsoft.com/office/powerpoint/2010/main" val="138428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DF73758-0278-4E58-871C-F50108028241}" type="slidenum">
              <a:rPr lang="sv-SE" smtClean="0">
                <a:solidFill>
                  <a:prstClr val="black"/>
                </a:solidFill>
              </a:rPr>
              <a:pPr/>
              <a:t>9</a:t>
            </a:fld>
            <a:endParaRPr lang="sv-SE">
              <a:solidFill>
                <a:prstClr val="black"/>
              </a:solidFill>
            </a:endParaRPr>
          </a:p>
        </p:txBody>
      </p:sp>
    </p:spTree>
    <p:extLst>
      <p:ext uri="{BB962C8B-B14F-4D97-AF65-F5344CB8AC3E}">
        <p14:creationId xmlns:p14="http://schemas.microsoft.com/office/powerpoint/2010/main" val="3225112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Annat bolag motsvarar</a:t>
            </a:r>
            <a:r>
              <a:rPr lang="sv-SE" baseline="0" dirty="0" smtClean="0"/>
              <a:t> prognosstandard med en avkastning på 2,1 procent under hela </a:t>
            </a:r>
            <a:r>
              <a:rPr lang="sv-SE" baseline="0" dirty="0" err="1" smtClean="0"/>
              <a:t>sparperioden</a:t>
            </a:r>
            <a:endParaRPr lang="sv-SE" baseline="0" dirty="0" smtClean="0"/>
          </a:p>
          <a:p>
            <a:endParaRPr lang="sv-SE" baseline="0" dirty="0" smtClean="0"/>
          </a:p>
          <a:p>
            <a:r>
              <a:rPr lang="sv-SE" baseline="0" dirty="0" smtClean="0"/>
              <a:t>För Folksam-LO Pension beräkningen blir avkastningen följande: 2,1 procent mellan 19-37 år, 8,9 procent mellan 37-44, 6,1 procent mellan 45-55 åt, 4 procent mellan 56-60 och 3 procent mellan 61-65 år. Ansvarig för beräkningen är </a:t>
            </a:r>
            <a:r>
              <a:rPr lang="sv-SE" baseline="0" smtClean="0"/>
              <a:t>Håkan Svärdman</a:t>
            </a:r>
            <a:endParaRPr lang="sv-SE" baseline="0" dirty="0" smtClean="0"/>
          </a:p>
        </p:txBody>
      </p:sp>
      <p:sp>
        <p:nvSpPr>
          <p:cNvPr id="4" name="Platshållare för bildnummer 3"/>
          <p:cNvSpPr>
            <a:spLocks noGrp="1"/>
          </p:cNvSpPr>
          <p:nvPr>
            <p:ph type="sldNum" sz="quarter" idx="10"/>
          </p:nvPr>
        </p:nvSpPr>
        <p:spPr/>
        <p:txBody>
          <a:bodyPr/>
          <a:lstStyle/>
          <a:p>
            <a:fld id="{86839804-A4F4-4B4E-97CC-C8ACAB64DCEA}" type="slidenum">
              <a:rPr lang="sv-SE" smtClean="0">
                <a:solidFill>
                  <a:prstClr val="black"/>
                </a:solidFill>
              </a:rPr>
              <a:pPr/>
              <a:t>16</a:t>
            </a:fld>
            <a:endParaRPr lang="sv-SE">
              <a:solidFill>
                <a:prstClr val="black"/>
              </a:solidFill>
            </a:endParaRPr>
          </a:p>
        </p:txBody>
      </p:sp>
    </p:spTree>
    <p:extLst>
      <p:ext uri="{BB962C8B-B14F-4D97-AF65-F5344CB8AC3E}">
        <p14:creationId xmlns:p14="http://schemas.microsoft.com/office/powerpoint/2010/main" val="932470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457200" y="1600201"/>
            <a:ext cx="8229600" cy="4205064"/>
          </a:xfrm>
        </p:spPr>
        <p:txBody>
          <a:bodyPr>
            <a:normAutofit/>
          </a:bodyPr>
          <a:lstStyle>
            <a:lvl1pPr marL="0" indent="0">
              <a:spcBef>
                <a:spcPts val="0"/>
              </a:spcBef>
              <a:buNone/>
              <a:defRPr sz="2000"/>
            </a:lvl1pPr>
            <a:lvl2pPr>
              <a:buNone/>
              <a:defRPr sz="1800"/>
            </a:lvl2pPr>
            <a:lvl3pPr>
              <a:buNone/>
              <a:defRPr sz="1800"/>
            </a:lvl3pPr>
            <a:lvl4pPr>
              <a:buNone/>
              <a:defRPr sz="1800"/>
            </a:lvl4pPr>
            <a:lvl5pPr>
              <a:buNone/>
              <a:defRPr sz="1800"/>
            </a:lvl5pPr>
          </a:lstStyle>
          <a:p>
            <a:pPr lvl="0"/>
            <a:r>
              <a:rPr lang="sv-SE" dirty="0" smtClean="0"/>
              <a:t>Klicka här för att ändra format på bakgrundstexten</a:t>
            </a:r>
          </a:p>
        </p:txBody>
      </p:sp>
      <p:sp>
        <p:nvSpPr>
          <p:cNvPr id="7" name="Platshållare för bildnummer 5"/>
          <p:cNvSpPr>
            <a:spLocks noGrp="1"/>
          </p:cNvSpPr>
          <p:nvPr>
            <p:ph type="sldNum" sz="quarter" idx="4"/>
          </p:nvPr>
        </p:nvSpPr>
        <p:spPr>
          <a:xfrm>
            <a:off x="467544" y="62373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8" name="Platshållare för bildnummer 5"/>
          <p:cNvSpPr>
            <a:spLocks noGrp="1"/>
          </p:cNvSpPr>
          <p:nvPr>
            <p:ph type="sldNum" sz="quarter" idx="4"/>
          </p:nvPr>
        </p:nvSpPr>
        <p:spPr>
          <a:xfrm>
            <a:off x="467544" y="62373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0" name="Platshållare för bildnummer 5"/>
          <p:cNvSpPr>
            <a:spLocks noGrp="1"/>
          </p:cNvSpPr>
          <p:nvPr>
            <p:ph type="sldNum" sz="quarter" idx="12"/>
          </p:nvPr>
        </p:nvSpPr>
        <p:spPr>
          <a:xfrm>
            <a:off x="467544" y="62373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6" name="Platshållare för bildnummer 5"/>
          <p:cNvSpPr>
            <a:spLocks noGrp="1"/>
          </p:cNvSpPr>
          <p:nvPr>
            <p:ph type="sldNum" sz="quarter" idx="4"/>
          </p:nvPr>
        </p:nvSpPr>
        <p:spPr>
          <a:xfrm>
            <a:off x="467544" y="62373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457200" y="413792"/>
            <a:ext cx="8229600" cy="1575048"/>
          </a:xfrm>
          <a:prstGeom prst="rect">
            <a:avLst/>
          </a:prstGeom>
        </p:spPr>
        <p:txBody>
          <a:bodyPr anchor="t"/>
          <a:lstStyle>
            <a:lvl1pPr marL="0" marR="0" indent="0" algn="l" defTabSz="914400" rtl="0" eaLnBrk="1" fontAlgn="auto" latinLnBrk="0" hangingPunct="1">
              <a:lnSpc>
                <a:spcPct val="100000"/>
              </a:lnSpc>
              <a:spcBef>
                <a:spcPct val="0"/>
              </a:spcBef>
              <a:spcAft>
                <a:spcPts val="0"/>
              </a:spcAft>
              <a:tabLst/>
              <a:defRPr b="1"/>
            </a:lvl1pPr>
          </a:lstStyle>
          <a:p>
            <a:pPr marL="0" marR="0" lvl="0" indent="0" defTabSz="914400" rtl="0" eaLnBrk="1" fontAlgn="auto" latinLnBrk="0" hangingPunct="1">
              <a:lnSpc>
                <a:spcPct val="100000"/>
              </a:lnSpc>
              <a:spcBef>
                <a:spcPct val="0"/>
              </a:spcBef>
              <a:spcAft>
                <a:spcPts val="0"/>
              </a:spcAft>
              <a:tabLst/>
              <a:defRPr/>
            </a:pPr>
            <a:r>
              <a:rPr kumimoji="0" lang="sv-SE" sz="3600" b="1" i="0" u="none" strike="noStrike" kern="1200" cap="none" spc="-150" normalizeH="0" baseline="0" noProof="0" dirty="0" smtClean="0">
                <a:ln>
                  <a:noFill/>
                </a:ln>
                <a:solidFill>
                  <a:srgbClr val="DE122C"/>
                </a:solidFill>
                <a:effectLst/>
                <a:uLnTx/>
                <a:uFillTx/>
                <a:latin typeface="+mj-lt"/>
                <a:ea typeface="+mj-ea"/>
                <a:cs typeface="+mj-cs"/>
              </a:rPr>
              <a:t>Klicka här för att ändra format</a:t>
            </a:r>
            <a:endParaRPr kumimoji="0" lang="sv-SE" sz="3600" b="1" i="0" u="none" strike="noStrike" kern="1200" cap="none" spc="0" normalizeH="0" baseline="0" noProof="0" dirty="0">
              <a:ln>
                <a:noFill/>
              </a:ln>
              <a:solidFill>
                <a:srgbClr val="DE122C"/>
              </a:solidFill>
              <a:effectLst/>
              <a:uLnTx/>
              <a:uFillTx/>
              <a:latin typeface="+mj-lt"/>
              <a:ea typeface="+mj-ea"/>
              <a:cs typeface="+mj-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457200" y="1600200"/>
            <a:ext cx="8229600" cy="4525963"/>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sv-SE"/>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4CCCA17-C514-4AB9-B343-A8FA92BC0345}" type="slidenum">
              <a:rPr lang="sv-SE"/>
              <a:pPr>
                <a:defRPr/>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497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457200" y="413792"/>
            <a:ext cx="8229600" cy="1143000"/>
          </a:xfrm>
          <a:prstGeom prst="rect">
            <a:avLst/>
          </a:prstGeom>
        </p:spPr>
        <p:txBody>
          <a:bodyPr anchor="t"/>
          <a:lstStyle>
            <a:lvl1pPr marL="0" marR="0" indent="0" algn="l" defTabSz="914400" rtl="0" eaLnBrk="1" fontAlgn="auto" latinLnBrk="0" hangingPunct="1">
              <a:lnSpc>
                <a:spcPct val="100000"/>
              </a:lnSpc>
              <a:spcBef>
                <a:spcPct val="0"/>
              </a:spcBef>
              <a:spcAft>
                <a:spcPts val="0"/>
              </a:spcAft>
              <a:tabLst/>
              <a:defRPr b="1"/>
            </a:lvl1pPr>
          </a:lstStyle>
          <a:p>
            <a:pPr marL="0" marR="0" lvl="0" indent="0" defTabSz="914400" rtl="0" eaLnBrk="1" fontAlgn="auto" latinLnBrk="0" hangingPunct="1">
              <a:lnSpc>
                <a:spcPct val="100000"/>
              </a:lnSpc>
              <a:spcBef>
                <a:spcPct val="0"/>
              </a:spcBef>
              <a:spcAft>
                <a:spcPts val="0"/>
              </a:spcAft>
              <a:tabLst/>
              <a:defRPr/>
            </a:pPr>
            <a:r>
              <a:rPr kumimoji="0" lang="sv-SE" sz="3600" b="1" i="0" u="none" strike="noStrike" kern="1200" cap="none" spc="-150" normalizeH="0" baseline="0" noProof="0" dirty="0" smtClean="0">
                <a:ln>
                  <a:noFill/>
                </a:ln>
                <a:solidFill>
                  <a:srgbClr val="DE122C"/>
                </a:solidFill>
                <a:effectLst/>
                <a:uLnTx/>
                <a:uFillTx/>
                <a:latin typeface="+mj-lt"/>
                <a:ea typeface="+mj-ea"/>
                <a:cs typeface="+mj-cs"/>
              </a:rPr>
              <a:t>Klicka här för att ändra format</a:t>
            </a:r>
            <a:endParaRPr kumimoji="0" lang="sv-SE" sz="3600" b="1" i="0" u="none" strike="noStrike" kern="1200" cap="none" spc="0" normalizeH="0" baseline="0" noProof="0" dirty="0">
              <a:ln>
                <a:noFill/>
              </a:ln>
              <a:solidFill>
                <a:srgbClr val="DE122C"/>
              </a:solidFill>
              <a:effectLst/>
              <a:uLnTx/>
              <a:uFillTx/>
              <a:latin typeface="+mj-lt"/>
              <a:ea typeface="+mj-ea"/>
              <a:cs typeface="+mj-cs"/>
            </a:endParaRPr>
          </a:p>
        </p:txBody>
      </p:sp>
    </p:spTree>
    <p:extLst>
      <p:ext uri="{BB962C8B-B14F-4D97-AF65-F5344CB8AC3E}">
        <p14:creationId xmlns:p14="http://schemas.microsoft.com/office/powerpoint/2010/main" val="124227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bildnummer 2"/>
          <p:cNvSpPr>
            <a:spLocks noGrp="1"/>
          </p:cNvSpPr>
          <p:nvPr>
            <p:ph type="sldNum" sz="quarter" idx="10"/>
          </p:nvPr>
        </p:nvSpPr>
        <p:spPr/>
        <p:txBody>
          <a:body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4" name="Platshållare för sidfot 3"/>
          <p:cNvSpPr>
            <a:spLocks noGrp="1"/>
          </p:cNvSpPr>
          <p:nvPr>
            <p:ph type="ftr" sz="quarter" idx="11"/>
          </p:nvPr>
        </p:nvSpPr>
        <p:spPr/>
        <p:txBody>
          <a:bodyPr/>
          <a:lstStyle/>
          <a:p>
            <a:endParaRPr kumimoji="0" lang="en-US" dirty="0"/>
          </a:p>
        </p:txBody>
      </p:sp>
      <p:sp>
        <p:nvSpPr>
          <p:cNvPr id="5" name="Platshållare för innehåll 2"/>
          <p:cNvSpPr>
            <a:spLocks noGrp="1"/>
          </p:cNvSpPr>
          <p:nvPr>
            <p:ph idx="1"/>
          </p:nvPr>
        </p:nvSpPr>
        <p:spPr>
          <a:xfrm>
            <a:off x="457200" y="1600200"/>
            <a:ext cx="8229600" cy="4525963"/>
          </a:xfrm>
        </p:spPr>
        <p:txBody>
          <a:bodyPr/>
          <a:lstStyle>
            <a:lvl1pPr>
              <a:buClr>
                <a:srgbClr val="DE122C"/>
              </a:buClr>
              <a:buSzPct val="120000"/>
              <a:buFont typeface="Arial" pitchFamily="34" charset="0"/>
              <a:buChar char="•"/>
              <a:defRPr sz="2000"/>
            </a:lvl1pPr>
          </a:lstStyle>
          <a:p>
            <a:pPr lvl="0"/>
            <a:r>
              <a:rPr lang="sv-SE" dirty="0" smtClean="0"/>
              <a:t>Klicka här för att ändra format på bakgrundstexten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8" name="Platshållare för bildnummer 5"/>
          <p:cNvSpPr>
            <a:spLocks noGrp="1"/>
          </p:cNvSpPr>
          <p:nvPr>
            <p:ph type="sldNum" sz="quarter" idx="4"/>
          </p:nvPr>
        </p:nvSpPr>
        <p:spPr>
          <a:xfrm>
            <a:off x="467544" y="62373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0" name="Platshållare för bildnummer 5"/>
          <p:cNvSpPr>
            <a:spLocks noGrp="1"/>
          </p:cNvSpPr>
          <p:nvPr>
            <p:ph type="sldNum" sz="quarter" idx="12"/>
          </p:nvPr>
        </p:nvSpPr>
        <p:spPr>
          <a:xfrm>
            <a:off x="467544" y="62373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6" name="Platshållare för bildnummer 5"/>
          <p:cNvSpPr>
            <a:spLocks noGrp="1"/>
          </p:cNvSpPr>
          <p:nvPr>
            <p:ph type="sldNum" sz="quarter" idx="4"/>
          </p:nvPr>
        </p:nvSpPr>
        <p:spPr>
          <a:xfrm>
            <a:off x="467544" y="62373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bildnummer 5"/>
          <p:cNvSpPr>
            <a:spLocks noGrp="1"/>
          </p:cNvSpPr>
          <p:nvPr>
            <p:ph type="sldNum" sz="quarter" idx="4"/>
          </p:nvPr>
        </p:nvSpPr>
        <p:spPr>
          <a:xfrm>
            <a:off x="467544" y="62373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bg1">
                    <a:lumMod val="50000"/>
                  </a:schemeClr>
                </a:solidFill>
              </a:defRPr>
            </a:lvl1pPr>
          </a:lstStyle>
          <a:p>
            <a:r>
              <a:rPr lang="sv-SE" dirty="0" smtClean="0"/>
              <a:t>Klicka här för att ändra format</a:t>
            </a:r>
            <a:endParaRPr lang="sv-SE" dirty="0"/>
          </a:p>
        </p:txBody>
      </p:sp>
      <p:sp>
        <p:nvSpPr>
          <p:cNvPr id="3" name="Platshållare för bildnummer 2"/>
          <p:cNvSpPr>
            <a:spLocks noGrp="1"/>
          </p:cNvSpPr>
          <p:nvPr>
            <p:ph type="sldNum" sz="quarter" idx="10"/>
          </p:nvPr>
        </p:nvSpPr>
        <p:spPr/>
        <p:txBody>
          <a:body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457200" y="1600201"/>
            <a:ext cx="8229600" cy="4205064"/>
          </a:xfrm>
        </p:spPr>
        <p:txBody>
          <a:bodyPr>
            <a:normAutofit/>
          </a:bodyPr>
          <a:lstStyle>
            <a:lvl1pPr marL="0" indent="0">
              <a:spcBef>
                <a:spcPts val="0"/>
              </a:spcBef>
              <a:buNone/>
              <a:defRPr sz="2000"/>
            </a:lvl1pPr>
            <a:lvl2pPr>
              <a:buNone/>
              <a:defRPr sz="1800"/>
            </a:lvl2pPr>
            <a:lvl3pPr>
              <a:buNone/>
              <a:defRPr sz="1800"/>
            </a:lvl3pPr>
            <a:lvl4pPr>
              <a:buNone/>
              <a:defRPr sz="1800"/>
            </a:lvl4pPr>
            <a:lvl5pPr>
              <a:buNone/>
              <a:defRPr sz="1800"/>
            </a:lvl5pPr>
          </a:lstStyle>
          <a:p>
            <a:pPr lvl="0"/>
            <a:r>
              <a:rPr lang="sv-SE" dirty="0" smtClean="0"/>
              <a:t>Klicka här för att ändra format på bakgrundstexten</a:t>
            </a:r>
          </a:p>
        </p:txBody>
      </p:sp>
      <p:sp>
        <p:nvSpPr>
          <p:cNvPr id="7" name="Platshållare för bildnummer 5"/>
          <p:cNvSpPr>
            <a:spLocks noGrp="1"/>
          </p:cNvSpPr>
          <p:nvPr>
            <p:ph type="sldNum" sz="quarter" idx="4"/>
          </p:nvPr>
        </p:nvSpPr>
        <p:spPr>
          <a:xfrm>
            <a:off x="467544" y="62373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bildnummer 2"/>
          <p:cNvSpPr>
            <a:spLocks noGrp="1"/>
          </p:cNvSpPr>
          <p:nvPr>
            <p:ph type="sldNum" sz="quarter" idx="10"/>
          </p:nvPr>
        </p:nvSpPr>
        <p:spPr/>
        <p:txBody>
          <a:body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4" name="Platshållare för sidfot 3"/>
          <p:cNvSpPr>
            <a:spLocks noGrp="1"/>
          </p:cNvSpPr>
          <p:nvPr>
            <p:ph type="ftr" sz="quarter" idx="11"/>
          </p:nvPr>
        </p:nvSpPr>
        <p:spPr/>
        <p:txBody>
          <a:bodyPr/>
          <a:lstStyle/>
          <a:p>
            <a:endParaRPr kumimoji="0" lang="en-US" dirty="0"/>
          </a:p>
        </p:txBody>
      </p:sp>
      <p:sp>
        <p:nvSpPr>
          <p:cNvPr id="5" name="Platshållare för innehåll 2"/>
          <p:cNvSpPr>
            <a:spLocks noGrp="1"/>
          </p:cNvSpPr>
          <p:nvPr>
            <p:ph idx="1"/>
          </p:nvPr>
        </p:nvSpPr>
        <p:spPr>
          <a:xfrm>
            <a:off x="457200" y="1600200"/>
            <a:ext cx="8229600" cy="4525963"/>
          </a:xfrm>
        </p:spPr>
        <p:txBody>
          <a:bodyPr/>
          <a:lstStyle>
            <a:lvl1pPr>
              <a:buClr>
                <a:srgbClr val="DE122C"/>
              </a:buClr>
              <a:buSzPct val="120000"/>
              <a:buFont typeface="Arial" pitchFamily="34" charset="0"/>
              <a:buChar char="•"/>
              <a:defRPr sz="2000"/>
            </a:lvl1pPr>
          </a:lstStyle>
          <a:p>
            <a:pPr lvl="0"/>
            <a:r>
              <a:rPr lang="sv-SE" dirty="0" smtClean="0"/>
              <a:t>Klicka här för att ändra format på bakgrundstexten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gi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413792"/>
            <a:ext cx="8229600" cy="1143000"/>
          </a:xfrm>
          <a:prstGeom prst="rect">
            <a:avLst/>
          </a:prstGeom>
        </p:spPr>
        <p:txBody>
          <a:bodyPr vert="horz" lIns="91440" tIns="45720" rIns="91440" bIns="45720" rtlCol="0" anchor="t">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1"/>
            <a:ext cx="8229600" cy="4205064"/>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bildnummer 5"/>
          <p:cNvSpPr>
            <a:spLocks noGrp="1"/>
          </p:cNvSpPr>
          <p:nvPr>
            <p:ph type="sldNum" sz="quarter" idx="4"/>
          </p:nvPr>
        </p:nvSpPr>
        <p:spPr>
          <a:xfrm>
            <a:off x="467544" y="62373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pic>
        <p:nvPicPr>
          <p:cNvPr id="7" name="Bildobjekt 6" descr="folo_utantext.jpg"/>
          <p:cNvPicPr>
            <a:picLocks noChangeAspect="1"/>
          </p:cNvPicPr>
          <p:nvPr userDrawn="1"/>
        </p:nvPicPr>
        <p:blipFill>
          <a:blip r:embed="rId9" cstate="print"/>
          <a:stretch>
            <a:fillRect/>
          </a:stretch>
        </p:blipFill>
        <p:spPr>
          <a:xfrm>
            <a:off x="7652518" y="5904544"/>
            <a:ext cx="1383978" cy="836824"/>
          </a:xfrm>
          <a:prstGeom prst="rect">
            <a:avLst/>
          </a:prstGeom>
        </p:spPr>
      </p:pic>
      <p:sp>
        <p:nvSpPr>
          <p:cNvPr id="8" name="Platshållare för sidfot 4"/>
          <p:cNvSpPr>
            <a:spLocks noGrp="1"/>
          </p:cNvSpPr>
          <p:nvPr>
            <p:ph type="ftr" sz="quarter" idx="3"/>
          </p:nvPr>
        </p:nvSpPr>
        <p:spPr>
          <a:xfrm>
            <a:off x="3124200" y="6232227"/>
            <a:ext cx="2895600" cy="365125"/>
          </a:xfrm>
          <a:prstGeom prst="rect">
            <a:avLst/>
          </a:prstGeom>
        </p:spPr>
        <p:txBody>
          <a:bodyPr/>
          <a:lstStyle/>
          <a:p>
            <a:endParaRPr kumimoji="0" lang="en-US" dirty="0"/>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Lst>
  <p:timing>
    <p:tnLst>
      <p:par>
        <p:cTn id="1" dur="indefinite" restart="never" nodeType="tmRoot"/>
      </p:par>
    </p:tnLst>
  </p:timing>
  <p:txStyles>
    <p:titleStyle>
      <a:lvl1pPr algn="l" defTabSz="914400" rtl="0" eaLnBrk="1" latinLnBrk="0" hangingPunct="1">
        <a:spcBef>
          <a:spcPct val="0"/>
        </a:spcBef>
        <a:buNone/>
        <a:defRPr lang="sv-SE" sz="3600" b="1" kern="1200" spc="-150" dirty="0" smtClean="0">
          <a:solidFill>
            <a:schemeClr val="bg1">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rgbClr val="DE122C"/>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413792"/>
            <a:ext cx="8229600" cy="1143000"/>
          </a:xfrm>
          <a:prstGeom prst="rect">
            <a:avLst/>
          </a:prstGeom>
        </p:spPr>
        <p:txBody>
          <a:bodyPr vert="horz" lIns="91440" tIns="45720" rIns="91440" bIns="45720" rtlCol="0" anchor="t">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1"/>
            <a:ext cx="8229600" cy="4205064"/>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bildnummer 5"/>
          <p:cNvSpPr>
            <a:spLocks noGrp="1"/>
          </p:cNvSpPr>
          <p:nvPr>
            <p:ph type="sldNum" sz="quarter" idx="4"/>
          </p:nvPr>
        </p:nvSpPr>
        <p:spPr>
          <a:xfrm>
            <a:off x="467544" y="62373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pic>
        <p:nvPicPr>
          <p:cNvPr id="7" name="Bildobjekt 6" descr="folo_utantext.jpg"/>
          <p:cNvPicPr>
            <a:picLocks noChangeAspect="1"/>
          </p:cNvPicPr>
          <p:nvPr userDrawn="1"/>
        </p:nvPicPr>
        <p:blipFill>
          <a:blip r:embed="rId7" cstate="print"/>
          <a:stretch>
            <a:fillRect/>
          </a:stretch>
        </p:blipFill>
        <p:spPr>
          <a:xfrm>
            <a:off x="7652518" y="5904544"/>
            <a:ext cx="1383978" cy="836824"/>
          </a:xfrm>
          <a:prstGeom prst="rect">
            <a:avLst/>
          </a:prstGeom>
        </p:spPr>
      </p:pic>
      <p:sp>
        <p:nvSpPr>
          <p:cNvPr id="8" name="Platshållare för sidfot 4"/>
          <p:cNvSpPr>
            <a:spLocks noGrp="1"/>
          </p:cNvSpPr>
          <p:nvPr>
            <p:ph type="ftr" sz="quarter" idx="3"/>
          </p:nvPr>
        </p:nvSpPr>
        <p:spPr>
          <a:xfrm>
            <a:off x="3124200" y="6232227"/>
            <a:ext cx="2895600" cy="365125"/>
          </a:xfrm>
          <a:prstGeom prst="rect">
            <a:avLst/>
          </a:prstGeom>
        </p:spPr>
        <p:txBody>
          <a:bodyPr/>
          <a:lstStyle/>
          <a:p>
            <a:endParaRPr kumimoji="0"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Lst>
  <p:timing>
    <p:tnLst>
      <p:par>
        <p:cTn id="1" dur="indefinite" restart="never" nodeType="tmRoot"/>
      </p:par>
    </p:tnLst>
  </p:timing>
  <p:txStyles>
    <p:titleStyle>
      <a:lvl1pPr algn="l" defTabSz="914400" rtl="0" eaLnBrk="1" latinLnBrk="0" hangingPunct="1">
        <a:spcBef>
          <a:spcPct val="0"/>
        </a:spcBef>
        <a:buNone/>
        <a:defRPr lang="sv-SE" sz="3600" b="1" kern="1200" spc="-150" dirty="0" smtClean="0">
          <a:solidFill>
            <a:srgbClr val="DE122C"/>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rgbClr val="DE122C"/>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20000">
              <a:srgbClr val="FFDF1C">
                <a:alpha val="81000"/>
              </a:srgbClr>
            </a:gs>
            <a:gs pos="67000">
              <a:srgbClr val="FFFCD5"/>
            </a:gs>
          </a:gsLst>
          <a:lin ang="5400000" scaled="0"/>
        </a:gradFill>
        <a:effectLst/>
      </p:bgPr>
    </p:bg>
    <p:spTree>
      <p:nvGrpSpPr>
        <p:cNvPr id="1" name=""/>
        <p:cNvGrpSpPr/>
        <p:nvPr/>
      </p:nvGrpSpPr>
      <p:grpSpPr>
        <a:xfrm>
          <a:off x="0" y="0"/>
          <a:ext cx="0" cy="0"/>
          <a:chOff x="0" y="0"/>
          <a:chExt cx="0" cy="0"/>
        </a:xfrm>
      </p:grpSpPr>
      <p:pic>
        <p:nvPicPr>
          <p:cNvPr id="8" name="Bildobjekt 7" descr="folo_utantext_utanskugga.gif"/>
          <p:cNvPicPr>
            <a:picLocks noChangeAspect="1"/>
          </p:cNvPicPr>
          <p:nvPr userDrawn="1"/>
        </p:nvPicPr>
        <p:blipFill>
          <a:blip r:embed="rId4" cstate="print"/>
          <a:stretch>
            <a:fillRect/>
          </a:stretch>
        </p:blipFill>
        <p:spPr>
          <a:xfrm>
            <a:off x="7668344" y="5949280"/>
            <a:ext cx="1226202" cy="680510"/>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811" r:id="rId2"/>
  </p:sldLayoutIdLst>
  <p:timing>
    <p:tnLst>
      <p:par>
        <p:cTn id="1" dur="indefinite" restart="never" nodeType="tmRoot"/>
      </p:par>
    </p:tnLst>
  </p:timing>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rgbClr val="DE122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objekt 2" descr="Bakgrund2.jpg"/>
          <p:cNvPicPr>
            <a:picLocks noChangeAspect="1"/>
          </p:cNvPicPr>
          <p:nvPr userDrawn="1"/>
        </p:nvPicPr>
        <p:blipFill>
          <a:blip r:embed="rId3" cstate="print"/>
          <a:stretch>
            <a:fillRect/>
          </a:stretch>
        </p:blipFill>
        <p:spPr>
          <a:xfrm>
            <a:off x="-1332656" y="-1167844"/>
            <a:ext cx="11017224" cy="8734649"/>
          </a:xfrm>
          <a:prstGeom prst="rect">
            <a:avLst/>
          </a:prstGeom>
        </p:spPr>
      </p:pic>
    </p:spTree>
    <p:extLst>
      <p:ext uri="{BB962C8B-B14F-4D97-AF65-F5344CB8AC3E}">
        <p14:creationId xmlns:p14="http://schemas.microsoft.com/office/powerpoint/2010/main" val="3449957447"/>
      </p:ext>
    </p:extLst>
  </p:cSld>
  <p:clrMap bg1="lt1" tx1="dk1" bg2="lt2" tx2="dk2" accent1="accent1" accent2="accent2" accent3="accent3" accent4="accent4" accent5="accent5" accent6="accent6" hlink="hlink" folHlink="folHlink"/>
  <p:sldLayoutIdLst>
    <p:sldLayoutId id="2147483813" r:id="rId1"/>
  </p:sldLayoutIdLst>
  <p:timing>
    <p:tnLst>
      <p:par>
        <p:cTn id="1" dur="indefinite" restart="never" nodeType="tmRoot"/>
      </p:par>
    </p:tnLst>
  </p:timing>
  <p:txStyles>
    <p:titleStyle>
      <a:lvl1pPr marL="0" marR="0" indent="0" algn="ctr" defTabSz="685800" rtl="0" eaLnBrk="1" fontAlgn="auto" latinLnBrk="0" hangingPunct="1">
        <a:lnSpc>
          <a:spcPct val="100000"/>
        </a:lnSpc>
        <a:spcBef>
          <a:spcPct val="0"/>
        </a:spcBef>
        <a:spcAft>
          <a:spcPts val="0"/>
        </a:spcAft>
        <a:buClrTx/>
        <a:buSzTx/>
        <a:buFontTx/>
        <a:buNone/>
        <a:tabLst/>
        <a:defRPr sz="2700" kern="1200">
          <a:solidFill>
            <a:srgbClr val="DE122C"/>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20000">
              <a:srgbClr val="FFDF1C">
                <a:alpha val="81000"/>
              </a:srgbClr>
            </a:gs>
            <a:gs pos="67000">
              <a:srgbClr val="FFFCD5"/>
            </a:gs>
          </a:gsLst>
          <a:lin ang="5400000" scaled="0"/>
        </a:gradFill>
        <a:effectLst/>
      </p:bgPr>
    </p:bg>
    <p:spTree>
      <p:nvGrpSpPr>
        <p:cNvPr id="1" name=""/>
        <p:cNvGrpSpPr/>
        <p:nvPr/>
      </p:nvGrpSpPr>
      <p:grpSpPr>
        <a:xfrm>
          <a:off x="0" y="0"/>
          <a:ext cx="0" cy="0"/>
          <a:chOff x="0" y="0"/>
          <a:chExt cx="0" cy="0"/>
        </a:xfrm>
      </p:grpSpPr>
      <p:pic>
        <p:nvPicPr>
          <p:cNvPr id="8" name="Bildobjekt 7" descr="folo_utantext_utanskugga.gif"/>
          <p:cNvPicPr>
            <a:picLocks noChangeAspect="1"/>
          </p:cNvPicPr>
          <p:nvPr userDrawn="1"/>
        </p:nvPicPr>
        <p:blipFill>
          <a:blip r:embed="rId3" cstate="print"/>
          <a:stretch>
            <a:fillRect/>
          </a:stretch>
        </p:blipFill>
        <p:spPr>
          <a:xfrm>
            <a:off x="7668344" y="5949280"/>
            <a:ext cx="1226202" cy="680510"/>
          </a:xfrm>
          <a:prstGeom prst="rect">
            <a:avLst/>
          </a:prstGeom>
        </p:spPr>
      </p:pic>
    </p:spTree>
    <p:extLst>
      <p:ext uri="{BB962C8B-B14F-4D97-AF65-F5344CB8AC3E}">
        <p14:creationId xmlns:p14="http://schemas.microsoft.com/office/powerpoint/2010/main" val="3450056361"/>
      </p:ext>
    </p:extLst>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par>
    </p:tnLst>
  </p:timing>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rgbClr val="DE122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emea01.safelinks.protection.outlook.com/?url=http://stage.mobilval.se&amp;data=01|01|robert.lundberg@folksam.se|7b475a4614ae4948a15f08d3fe3f61d4|04368cd779db48c2a2431f6c2025dec8|1&amp;sdata=YG7hfgK4sfWnmmnZsBo9I4Vxy2FOM2EOEkK/eaHMRhY%3D&amp;reserved=0"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989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p:cNvSpPr>
            <a:spLocks noGrp="1"/>
          </p:cNvSpPr>
          <p:nvPr>
            <p:ph type="title"/>
          </p:nvPr>
        </p:nvSpPr>
        <p:spPr/>
        <p:txBody>
          <a:bodyPr/>
          <a:lstStyle/>
          <a:p>
            <a:endParaRPr lang="sv-SE" dirty="0"/>
          </a:p>
        </p:txBody>
      </p:sp>
      <p:sp>
        <p:nvSpPr>
          <p:cNvPr id="11" name="Platshållare för innehåll 10"/>
          <p:cNvSpPr>
            <a:spLocks noGrp="1"/>
          </p:cNvSpPr>
          <p:nvPr>
            <p:ph idx="1"/>
          </p:nvPr>
        </p:nvSpPr>
        <p:spPr/>
        <p:txBody>
          <a:bodyPr/>
          <a:lstStyle/>
          <a:p>
            <a:endParaRPr lang="sv-SE" dirty="0"/>
          </a:p>
        </p:txBody>
      </p:sp>
      <p:pic>
        <p:nvPicPr>
          <p:cNvPr id="4" name="Bildobjekt 3" descr="Bakgrund2.jpg"/>
          <p:cNvPicPr>
            <a:picLocks noChangeAspect="1"/>
          </p:cNvPicPr>
          <p:nvPr/>
        </p:nvPicPr>
        <p:blipFill>
          <a:blip r:embed="rId2" cstate="print"/>
          <a:stretch>
            <a:fillRect/>
          </a:stretch>
        </p:blipFill>
        <p:spPr>
          <a:xfrm>
            <a:off x="-1332656" y="-985169"/>
            <a:ext cx="11017224" cy="873464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Lägre avgift 2017</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03736790"/>
              </p:ext>
            </p:extLst>
          </p:nvPr>
        </p:nvGraphicFramePr>
        <p:xfrm>
          <a:off x="457200" y="3501008"/>
          <a:ext cx="4176464" cy="1466850"/>
        </p:xfrm>
        <a:graphic>
          <a:graphicData uri="http://schemas.openxmlformats.org/drawingml/2006/table">
            <a:tbl>
              <a:tblPr/>
              <a:tblGrid>
                <a:gridCol w="2088232"/>
                <a:gridCol w="2088232"/>
              </a:tblGrid>
              <a:tr h="0">
                <a:tc>
                  <a:txBody>
                    <a:bodyPr/>
                    <a:lstStyle/>
                    <a:p>
                      <a:r>
                        <a:rPr lang="sv-SE" b="1" dirty="0"/>
                        <a:t>Fond</a:t>
                      </a:r>
                    </a:p>
                  </a:txBody>
                  <a:tcPr marL="9525" marR="9525" marT="9525" marB="9525" anchor="ctr">
                    <a:lnL>
                      <a:noFill/>
                    </a:lnL>
                    <a:lnR>
                      <a:noFill/>
                    </a:lnR>
                    <a:lnT>
                      <a:noFill/>
                    </a:lnT>
                    <a:lnB>
                      <a:noFill/>
                    </a:lnB>
                  </a:tcPr>
                </a:tc>
                <a:tc>
                  <a:txBody>
                    <a:bodyPr/>
                    <a:lstStyle/>
                    <a:p>
                      <a:r>
                        <a:rPr lang="sv-SE" b="1" dirty="0"/>
                        <a:t>Förvaltningsavgift</a:t>
                      </a:r>
                    </a:p>
                  </a:txBody>
                  <a:tcPr marL="9525" marR="9525" marT="9525" marB="9525" anchor="ctr">
                    <a:lnL>
                      <a:noFill/>
                    </a:lnL>
                    <a:lnR>
                      <a:noFill/>
                    </a:lnR>
                    <a:lnT>
                      <a:noFill/>
                    </a:lnT>
                    <a:lnB>
                      <a:noFill/>
                    </a:lnB>
                  </a:tcPr>
                </a:tc>
              </a:tr>
              <a:tr h="0">
                <a:tc>
                  <a:txBody>
                    <a:bodyPr/>
                    <a:lstStyle/>
                    <a:p>
                      <a:r>
                        <a:rPr lang="sv-SE" b="1" dirty="0"/>
                        <a:t>Entré 100 (</a:t>
                      </a:r>
                      <a:r>
                        <a:rPr lang="sv-SE" b="1" dirty="0" smtClean="0"/>
                        <a:t>25-55 </a:t>
                      </a:r>
                      <a:r>
                        <a:rPr lang="sv-SE" b="1" dirty="0"/>
                        <a:t>år)</a:t>
                      </a:r>
                    </a:p>
                  </a:txBody>
                  <a:tcPr marL="9525" marR="9525" marT="9525" marB="9525" anchor="ctr">
                    <a:lnL>
                      <a:noFill/>
                    </a:lnL>
                    <a:lnR>
                      <a:noFill/>
                    </a:lnR>
                    <a:lnT>
                      <a:noFill/>
                    </a:lnT>
                    <a:lnB>
                      <a:noFill/>
                    </a:lnB>
                  </a:tcPr>
                </a:tc>
                <a:tc>
                  <a:txBody>
                    <a:bodyPr/>
                    <a:lstStyle/>
                    <a:p>
                      <a:r>
                        <a:rPr lang="sv-SE" b="1" dirty="0"/>
                        <a:t>0,31%</a:t>
                      </a:r>
                    </a:p>
                  </a:txBody>
                  <a:tcPr marL="9525" marR="9525" marT="9525" marB="9525" anchor="ctr">
                    <a:lnL>
                      <a:noFill/>
                    </a:lnL>
                    <a:lnR>
                      <a:noFill/>
                    </a:lnR>
                    <a:lnT>
                      <a:noFill/>
                    </a:lnT>
                    <a:lnB>
                      <a:noFill/>
                    </a:lnB>
                  </a:tcPr>
                </a:tc>
              </a:tr>
              <a:tr h="0">
                <a:tc>
                  <a:txBody>
                    <a:bodyPr/>
                    <a:lstStyle/>
                    <a:p>
                      <a:r>
                        <a:rPr lang="sv-SE" dirty="0"/>
                        <a:t>Entré 75 (</a:t>
                      </a:r>
                      <a:r>
                        <a:rPr lang="sv-SE" dirty="0" smtClean="0"/>
                        <a:t>56-60 </a:t>
                      </a:r>
                      <a:r>
                        <a:rPr lang="sv-SE" dirty="0"/>
                        <a:t>år)</a:t>
                      </a:r>
                    </a:p>
                  </a:txBody>
                  <a:tcPr marL="9525" marR="9525" marT="9525" marB="9525" anchor="ctr">
                    <a:lnL>
                      <a:noFill/>
                    </a:lnL>
                    <a:lnR>
                      <a:noFill/>
                    </a:lnR>
                    <a:lnT>
                      <a:noFill/>
                    </a:lnT>
                    <a:lnB>
                      <a:noFill/>
                    </a:lnB>
                  </a:tcPr>
                </a:tc>
                <a:tc>
                  <a:txBody>
                    <a:bodyPr/>
                    <a:lstStyle/>
                    <a:p>
                      <a:r>
                        <a:rPr lang="sv-SE" dirty="0"/>
                        <a:t>0,31%</a:t>
                      </a:r>
                    </a:p>
                  </a:txBody>
                  <a:tcPr marL="9525" marR="9525" marT="9525" marB="9525" anchor="ctr">
                    <a:lnL>
                      <a:noFill/>
                    </a:lnL>
                    <a:lnR>
                      <a:noFill/>
                    </a:lnR>
                    <a:lnT>
                      <a:noFill/>
                    </a:lnT>
                    <a:lnB>
                      <a:noFill/>
                    </a:lnB>
                  </a:tcPr>
                </a:tc>
              </a:tr>
              <a:tr h="0">
                <a:tc>
                  <a:txBody>
                    <a:bodyPr/>
                    <a:lstStyle/>
                    <a:p>
                      <a:r>
                        <a:rPr lang="sv-SE" dirty="0"/>
                        <a:t>Entré 50 (61-66 år)</a:t>
                      </a:r>
                    </a:p>
                  </a:txBody>
                  <a:tcPr marL="9525" marR="9525" marT="9525" marB="9525" anchor="ctr">
                    <a:lnL>
                      <a:noFill/>
                    </a:lnL>
                    <a:lnR>
                      <a:noFill/>
                    </a:lnR>
                    <a:lnT>
                      <a:noFill/>
                    </a:lnT>
                    <a:lnB>
                      <a:noFill/>
                    </a:lnB>
                  </a:tcPr>
                </a:tc>
                <a:tc>
                  <a:txBody>
                    <a:bodyPr/>
                    <a:lstStyle/>
                    <a:p>
                      <a:r>
                        <a:rPr lang="sv-SE" dirty="0"/>
                        <a:t>0,29%</a:t>
                      </a:r>
                    </a:p>
                  </a:txBody>
                  <a:tcPr marL="9525" marR="9525" marT="9525" marB="9525" anchor="ctr">
                    <a:lnL>
                      <a:noFill/>
                    </a:lnL>
                    <a:lnR>
                      <a:noFill/>
                    </a:lnR>
                    <a:lnT>
                      <a:noFill/>
                    </a:lnT>
                    <a:lnB>
                      <a:noFill/>
                    </a:lnB>
                  </a:tcPr>
                </a:tc>
              </a:tr>
              <a:tr h="0">
                <a:tc>
                  <a:txBody>
                    <a:bodyPr/>
                    <a:lstStyle/>
                    <a:p>
                      <a:r>
                        <a:rPr lang="sv-SE" b="1"/>
                        <a:t>Entré 25 (över 67 år)</a:t>
                      </a:r>
                    </a:p>
                  </a:txBody>
                  <a:tcPr marL="9525" marR="9525" marT="9525" marB="9525" anchor="ctr">
                    <a:lnL>
                      <a:noFill/>
                    </a:lnL>
                    <a:lnR>
                      <a:noFill/>
                    </a:lnR>
                    <a:lnT>
                      <a:noFill/>
                    </a:lnT>
                    <a:lnB>
                      <a:noFill/>
                    </a:lnB>
                  </a:tcPr>
                </a:tc>
                <a:tc>
                  <a:txBody>
                    <a:bodyPr/>
                    <a:lstStyle/>
                    <a:p>
                      <a:r>
                        <a:rPr lang="sv-SE" b="1" dirty="0"/>
                        <a:t>0,19%</a:t>
                      </a:r>
                    </a:p>
                  </a:txBody>
                  <a:tcPr marL="9525" marR="9525" marT="9525" marB="9525" anchor="ctr">
                    <a:lnL>
                      <a:noFill/>
                    </a:lnL>
                    <a:lnR>
                      <a:noFill/>
                    </a:lnR>
                    <a:lnT>
                      <a:noFill/>
                    </a:lnT>
                    <a:lnB>
                      <a:noFill/>
                    </a:lnB>
                  </a:tcPr>
                </a:tc>
              </a:tr>
            </a:tbl>
          </a:graphicData>
        </a:graphic>
      </p:graphicFrame>
      <p:sp>
        <p:nvSpPr>
          <p:cNvPr id="5" name="Rectangle 1"/>
          <p:cNvSpPr>
            <a:spLocks noChangeArrowheads="1"/>
          </p:cNvSpPr>
          <p:nvPr/>
        </p:nvSpPr>
        <p:spPr bwMode="auto">
          <a:xfrm>
            <a:off x="457200" y="2030155"/>
            <a:ext cx="8003232" cy="1356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400" b="1" i="0" u="none" strike="noStrike" cap="none" normalizeH="0" baseline="0" dirty="0" smtClean="0">
                <a:ln>
                  <a:noFill/>
                </a:ln>
                <a:solidFill>
                  <a:schemeClr val="tx1"/>
                </a:solidFill>
                <a:effectLst/>
                <a:latin typeface="Trebuchet MS" panose="020B0603020202020204" pitchFamily="34" charset="0"/>
              </a:rPr>
              <a:t>Hos oss får du alltid låga avgifter</a:t>
            </a: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400" b="0" i="0" u="none" strike="noStrike" cap="none" normalizeH="0" baseline="0" dirty="0" smtClean="0">
                <a:ln>
                  <a:noFill/>
                </a:ln>
                <a:solidFill>
                  <a:schemeClr val="tx1"/>
                </a:solidFill>
                <a:effectLst/>
              </a:rPr>
              <a:t>Försäkringsavgiften är endast </a:t>
            </a:r>
            <a:r>
              <a:rPr kumimoji="0" lang="sv-SE" altLang="sv-SE" sz="1400" b="1" i="0" u="none" strike="noStrike" cap="none" normalizeH="0" baseline="0" dirty="0" smtClean="0">
                <a:ln>
                  <a:noFill/>
                </a:ln>
                <a:solidFill>
                  <a:schemeClr val="tx1"/>
                </a:solidFill>
                <a:effectLst/>
              </a:rPr>
              <a:t>50 kronor per år </a:t>
            </a:r>
            <a:r>
              <a:rPr kumimoji="0" lang="sv-SE" altLang="sv-SE" sz="1400" b="0" i="0" u="none" strike="noStrike" cap="none" normalizeH="0" baseline="0" dirty="0" smtClean="0">
                <a:ln>
                  <a:noFill/>
                </a:ln>
                <a:solidFill>
                  <a:schemeClr val="tx1"/>
                </a:solidFill>
                <a:effectLst/>
              </a:rPr>
              <a:t>och förvaltningsavgiften är mellan 0,19 och 0,31 procent, beroende på din ålder och därmed vilken entréfond du har. Avgiften blir lägre ju äldre du blir, så du betalar lägst avgift när du sparat ihop mest pengar. Vi har inga avgifter för fondbyte, utbetalning eller ändringar i din försäkring.</a:t>
            </a:r>
            <a:br>
              <a:rPr kumimoji="0" lang="sv-SE" altLang="sv-SE" sz="1400" b="0" i="0" u="none" strike="noStrike" cap="none" normalizeH="0" baseline="0" dirty="0" smtClean="0">
                <a:ln>
                  <a:noFill/>
                </a:ln>
                <a:solidFill>
                  <a:schemeClr val="tx1"/>
                </a:solidFill>
                <a:effectLst/>
              </a:rPr>
            </a:br>
            <a:r>
              <a:rPr kumimoji="0" lang="sv-SE" altLang="sv-SE" sz="1400" b="0" i="0" u="none" strike="noStrike" cap="none" normalizeH="0" baseline="0" dirty="0" smtClean="0">
                <a:ln>
                  <a:noFill/>
                </a:ln>
                <a:solidFill>
                  <a:schemeClr val="tx1"/>
                </a:solidFill>
                <a:effectLst/>
              </a:rPr>
              <a:t> </a:t>
            </a:r>
            <a:endParaRPr kumimoji="0" lang="sv-SE" altLang="sv-SE"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73318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p:cNvSpPr/>
          <p:nvPr/>
        </p:nvSpPr>
        <p:spPr>
          <a:xfrm>
            <a:off x="539552" y="4581128"/>
            <a:ext cx="4392488" cy="1440160"/>
          </a:xfrm>
          <a:prstGeom prst="roundRect">
            <a:avLst/>
          </a:prstGeom>
          <a:solidFill>
            <a:srgbClr val="FFD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457200" y="413792"/>
            <a:ext cx="4978896" cy="1431032"/>
          </a:xfrm>
        </p:spPr>
        <p:txBody>
          <a:bodyPr/>
          <a:lstStyle/>
          <a:p>
            <a:r>
              <a:rPr lang="sv-SE" dirty="0" smtClean="0"/>
              <a:t>Bäst avkastning</a:t>
            </a:r>
            <a:endParaRPr lang="sv-SE" dirty="0"/>
          </a:p>
        </p:txBody>
      </p:sp>
      <p:sp>
        <p:nvSpPr>
          <p:cNvPr id="3" name="Platshållare för innehåll 2"/>
          <p:cNvSpPr>
            <a:spLocks noGrp="1"/>
          </p:cNvSpPr>
          <p:nvPr>
            <p:ph idx="1"/>
          </p:nvPr>
        </p:nvSpPr>
        <p:spPr>
          <a:xfrm>
            <a:off x="467544" y="1916832"/>
            <a:ext cx="4834880" cy="2653755"/>
          </a:xfrm>
        </p:spPr>
        <p:txBody>
          <a:bodyPr/>
          <a:lstStyle/>
          <a:p>
            <a:r>
              <a:rPr lang="sv-SE" b="1" dirty="0" smtClean="0"/>
              <a:t>Vårt mål: </a:t>
            </a:r>
            <a:r>
              <a:rPr lang="sv-SE" dirty="0" smtClean="0"/>
              <a:t>En bra avkastning på lång sikt. Vi ska vara bland de bolag som har bäst avkastning.</a:t>
            </a:r>
          </a:p>
          <a:p>
            <a:pPr>
              <a:buNone/>
            </a:pPr>
            <a:r>
              <a:rPr lang="sv-SE" dirty="0" smtClean="0"/>
              <a:t> </a:t>
            </a:r>
          </a:p>
          <a:p>
            <a:r>
              <a:rPr lang="sv-SE" dirty="0" smtClean="0"/>
              <a:t>Resultat: *Vi hade </a:t>
            </a:r>
            <a:r>
              <a:rPr lang="sv-SE" b="1" dirty="0" smtClean="0">
                <a:solidFill>
                  <a:srgbClr val="DE122C"/>
                </a:solidFill>
              </a:rPr>
              <a:t>högst avkastning </a:t>
            </a:r>
            <a:br>
              <a:rPr lang="sv-SE" b="1" dirty="0" smtClean="0">
                <a:solidFill>
                  <a:srgbClr val="DE122C"/>
                </a:solidFill>
              </a:rPr>
            </a:br>
            <a:r>
              <a:rPr lang="sv-SE" dirty="0" smtClean="0"/>
              <a:t>bland jämförbara bolag </a:t>
            </a:r>
            <a:r>
              <a:rPr lang="sv-SE" b="1" dirty="0" smtClean="0">
                <a:solidFill>
                  <a:srgbClr val="FFC000"/>
                </a:solidFill>
              </a:rPr>
              <a:t>2009 - 2014</a:t>
            </a:r>
            <a:r>
              <a:rPr lang="sv-SE" dirty="0" smtClean="0"/>
              <a:t>. Och även 2015*</a:t>
            </a:r>
            <a:endParaRPr lang="sv-SE" dirty="0">
              <a:solidFill>
                <a:srgbClr val="00B0F0"/>
              </a:solidFill>
            </a:endParaRPr>
          </a:p>
        </p:txBody>
      </p:sp>
      <p:sp>
        <p:nvSpPr>
          <p:cNvPr id="4" name="Platshållare för innehåll 2"/>
          <p:cNvSpPr txBox="1">
            <a:spLocks/>
          </p:cNvSpPr>
          <p:nvPr/>
        </p:nvSpPr>
        <p:spPr bwMode="auto">
          <a:xfrm>
            <a:off x="376808" y="4725144"/>
            <a:ext cx="4843264" cy="14401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sv-SE" sz="1400" b="1" i="0" u="none" strike="noStrike" kern="0" cap="none" spc="0" normalizeH="0" baseline="0" noProof="0" dirty="0" smtClean="0">
                <a:ln>
                  <a:noFill/>
                </a:ln>
                <a:solidFill>
                  <a:schemeClr val="tx1"/>
                </a:solidFill>
                <a:effectLst/>
                <a:uLnTx/>
                <a:uFillTx/>
                <a:ea typeface="+mn-ea"/>
                <a:cs typeface="+mn-cs"/>
              </a:rPr>
              <a:t>	Avkastning på entréfonder</a:t>
            </a:r>
            <a:r>
              <a:rPr lang="sv-SE" sz="1400" b="1" kern="0" dirty="0" smtClean="0"/>
              <a:t>  </a:t>
            </a:r>
            <a:r>
              <a:rPr kumimoji="0" lang="sv-SE" sz="1200" b="0" i="0" u="none" strike="noStrike" kern="0" cap="none" spc="0" normalizeH="0" baseline="0" noProof="0" dirty="0" smtClean="0">
                <a:ln>
                  <a:noFill/>
                </a:ln>
                <a:solidFill>
                  <a:schemeClr val="tx1"/>
                </a:solidFill>
                <a:effectLst/>
                <a:uLnTx/>
                <a:uFillTx/>
              </a:rPr>
              <a:t>			</a:t>
            </a:r>
            <a:r>
              <a:rPr lang="sv-SE" sz="1200" kern="0" dirty="0" smtClean="0"/>
              <a:t>		                     </a:t>
            </a:r>
            <a:r>
              <a:rPr kumimoji="0" lang="sv-SE" sz="1200" b="1" i="0" u="none" strike="noStrike" kern="0" cap="none" spc="0" normalizeH="0" baseline="0" noProof="0" dirty="0" smtClean="0">
                <a:ln>
                  <a:noFill/>
                </a:ln>
                <a:solidFill>
                  <a:schemeClr val="tx1"/>
                </a:solidFill>
                <a:effectLst/>
                <a:uLnTx/>
                <a:uFillTx/>
              </a:rPr>
              <a:t>Entré 100</a:t>
            </a:r>
            <a:r>
              <a:rPr lang="sv-SE" sz="1200" b="1" kern="0" noProof="0" dirty="0" smtClean="0"/>
              <a:t>       </a:t>
            </a:r>
            <a:r>
              <a:rPr kumimoji="0" lang="sv-SE" sz="1200" b="1" i="0" u="none" strike="noStrike" kern="0" cap="none" spc="0" normalizeH="0" baseline="0" noProof="0" dirty="0" smtClean="0">
                <a:ln>
                  <a:noFill/>
                </a:ln>
                <a:solidFill>
                  <a:schemeClr val="tx1"/>
                </a:solidFill>
                <a:effectLst/>
                <a:uLnTx/>
                <a:uFillTx/>
              </a:rPr>
              <a:t>Entré 25</a:t>
            </a:r>
          </a:p>
          <a:p>
            <a:pPr marL="800100" lvl="1" indent="-342900">
              <a:spcBef>
                <a:spcPct val="20000"/>
              </a:spcBef>
              <a:buFontTx/>
              <a:buChar char="•"/>
            </a:pPr>
            <a:r>
              <a:rPr kumimoji="0" lang="sv-SE" sz="1200" b="1" i="0" u="none" strike="noStrike" kern="0" cap="none" spc="0" normalizeH="0" baseline="0" noProof="0" dirty="0" smtClean="0">
                <a:ln>
                  <a:noFill/>
                </a:ln>
                <a:solidFill>
                  <a:schemeClr val="tx1"/>
                </a:solidFill>
                <a:effectLst/>
                <a:uLnTx/>
                <a:uFillTx/>
              </a:rPr>
              <a:t>2009-2015 </a:t>
            </a:r>
            <a:r>
              <a:rPr kumimoji="0" lang="sv-SE" sz="1200" b="0" i="0" u="none" strike="noStrike" kern="0" cap="none" spc="0" normalizeH="0" baseline="0" noProof="0" dirty="0" smtClean="0">
                <a:ln>
                  <a:noFill/>
                </a:ln>
                <a:solidFill>
                  <a:schemeClr val="tx1"/>
                </a:solidFill>
                <a:effectLst/>
                <a:uLnTx/>
                <a:uFillTx/>
              </a:rPr>
              <a:t>		</a:t>
            </a:r>
            <a:r>
              <a:rPr lang="sv-SE" sz="1200" b="1" kern="0" noProof="0" dirty="0" smtClean="0"/>
              <a:t>109</a:t>
            </a:r>
            <a:r>
              <a:rPr kumimoji="0" lang="sv-SE" sz="1200" b="1" i="0" u="none" strike="noStrike" kern="0" cap="none" spc="0" normalizeH="0" noProof="0" dirty="0" smtClean="0">
                <a:ln>
                  <a:noFill/>
                </a:ln>
                <a:solidFill>
                  <a:schemeClr val="tx1"/>
                </a:solidFill>
                <a:effectLst/>
                <a:uLnTx/>
                <a:uFillTx/>
              </a:rPr>
              <a:t> </a:t>
            </a:r>
            <a:r>
              <a:rPr kumimoji="0" lang="sv-SE" sz="1200" b="1" i="0" u="none" strike="noStrike" kern="0" cap="none" spc="0" normalizeH="0" baseline="0" noProof="0" dirty="0" smtClean="0">
                <a:ln>
                  <a:noFill/>
                </a:ln>
                <a:solidFill>
                  <a:schemeClr val="tx1"/>
                </a:solidFill>
                <a:effectLst/>
                <a:uLnTx/>
                <a:uFillTx/>
              </a:rPr>
              <a:t>%	</a:t>
            </a:r>
            <a:r>
              <a:rPr lang="sv-SE" sz="1200" b="1" kern="0" dirty="0" smtClean="0"/>
              <a:t>35</a:t>
            </a:r>
            <a:r>
              <a:rPr kumimoji="0" lang="sv-SE" sz="1200" b="1" i="0" u="none" strike="noStrike" kern="0" cap="none" spc="0" normalizeH="0" baseline="0" noProof="0" dirty="0" smtClean="0">
                <a:ln>
                  <a:noFill/>
                </a:ln>
                <a:solidFill>
                  <a:schemeClr val="tx1"/>
                </a:solidFill>
                <a:effectLst/>
                <a:uLnTx/>
                <a:uFillTx/>
              </a:rPr>
              <a:t>  % </a:t>
            </a:r>
          </a:p>
          <a:p>
            <a:pPr marL="800100" lvl="1" indent="-342900">
              <a:spcBef>
                <a:spcPct val="20000"/>
              </a:spcBef>
              <a:buFontTx/>
              <a:buChar char="•"/>
            </a:pPr>
            <a:r>
              <a:rPr lang="sv-SE" sz="1200" b="1" kern="0" dirty="0" smtClean="0"/>
              <a:t>2016		 </a:t>
            </a:r>
            <a:r>
              <a:rPr lang="sv-SE" sz="1200" b="1" kern="0" dirty="0"/>
              <a:t> </a:t>
            </a:r>
            <a:r>
              <a:rPr lang="sv-SE" sz="1200" b="1" kern="0" dirty="0" smtClean="0"/>
              <a:t>10 %             4,5 %</a:t>
            </a:r>
            <a:endParaRPr kumimoji="0" lang="sv-SE" sz="1200" b="1" i="0" u="none" strike="noStrike" kern="0" cap="none" spc="0" normalizeH="0" baseline="0" noProof="0" dirty="0" smtClean="0">
              <a:ln>
                <a:noFill/>
              </a:ln>
              <a:solidFill>
                <a:schemeClr val="tx1"/>
              </a:solidFill>
              <a:effectLst/>
              <a:uLnTx/>
              <a:uFillTx/>
            </a:endParaRPr>
          </a:p>
          <a:p>
            <a:pPr marL="800100" lvl="1" indent="-342900">
              <a:spcBef>
                <a:spcPct val="20000"/>
              </a:spcBef>
            </a:pPr>
            <a:endParaRPr lang="sv-SE" sz="1000" dirty="0" smtClean="0"/>
          </a:p>
          <a:p>
            <a:pPr marL="800100" lvl="1" indent="-342900">
              <a:spcBef>
                <a:spcPct val="20000"/>
              </a:spcBef>
            </a:pPr>
            <a:endParaRPr lang="sv-SE" sz="900" dirty="0" smtClean="0"/>
          </a:p>
          <a:p>
            <a:pPr marL="800100" lvl="1" indent="-342900">
              <a:spcBef>
                <a:spcPct val="20000"/>
              </a:spcBef>
            </a:pPr>
            <a:endParaRPr lang="sv-SE" sz="900" dirty="0" smtClean="0"/>
          </a:p>
          <a:p>
            <a:pPr marL="800100" lvl="1" indent="-342900">
              <a:spcBef>
                <a:spcPct val="20000"/>
              </a:spcBef>
            </a:pPr>
            <a:endParaRPr lang="sv-SE" sz="900" dirty="0" smtClean="0"/>
          </a:p>
          <a:p>
            <a:pPr marL="800100" lvl="1" indent="-342900">
              <a:spcBef>
                <a:spcPct val="20000"/>
              </a:spcBef>
            </a:pPr>
            <a:r>
              <a:rPr lang="sv-SE" sz="900" dirty="0" smtClean="0"/>
              <a:t>*Källa: </a:t>
            </a:r>
            <a:r>
              <a:rPr lang="sv-SE" sz="900" dirty="0" err="1" smtClean="0"/>
              <a:t>Risk&amp;Försäkring</a:t>
            </a:r>
            <a:endParaRPr kumimoji="0" lang="sv-SE" sz="900" b="0" i="0" u="none" strike="noStrike" kern="0" cap="none" spc="0" normalizeH="0" baseline="0" noProof="0" dirty="0" smtClean="0">
              <a:ln>
                <a:noFill/>
              </a:ln>
              <a:solidFill>
                <a:schemeClr val="tx1"/>
              </a:solidFill>
              <a:effectLst/>
              <a:uLnTx/>
              <a:uFillTx/>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sv-SE" sz="1000" b="0" i="0" u="none" strike="noStrike" kern="0" cap="none" spc="0" normalizeH="0" baseline="0" noProof="0" dirty="0" smtClean="0">
                <a:ln>
                  <a:noFill/>
                </a:ln>
                <a:solidFill>
                  <a:schemeClr val="tx1"/>
                </a:solidFill>
                <a:effectLst/>
                <a:uLnTx/>
                <a:uFillTx/>
              </a:rPr>
              <a:t/>
            </a:r>
            <a:br>
              <a:rPr kumimoji="0" lang="sv-SE" sz="1000" b="0" i="0" u="none" strike="noStrike" kern="0" cap="none" spc="0" normalizeH="0" baseline="0" noProof="0" dirty="0" smtClean="0">
                <a:ln>
                  <a:noFill/>
                </a:ln>
                <a:solidFill>
                  <a:schemeClr val="tx1"/>
                </a:solidFill>
                <a:effectLst/>
                <a:uLnTx/>
                <a:uFillTx/>
              </a:rPr>
            </a:br>
            <a:endParaRPr kumimoji="0" lang="sv-SE" sz="2400" b="0" i="0" u="none" strike="noStrike" kern="0" cap="none" spc="0" normalizeH="0" baseline="0" noProof="0" dirty="0">
              <a:ln>
                <a:noFill/>
              </a:ln>
              <a:solidFill>
                <a:srgbClr val="00B0F0"/>
              </a:solidFill>
              <a:effectLst/>
              <a:uLnTx/>
              <a:uFillTx/>
              <a:ea typeface="+mn-ea"/>
              <a:cs typeface="+mn-cs"/>
            </a:endParaRPr>
          </a:p>
        </p:txBody>
      </p:sp>
      <p:pic>
        <p:nvPicPr>
          <p:cNvPr id="8" name="Bildobjekt 7" descr="matmc_jo00125_Beskuren_PPT.jpg"/>
          <p:cNvPicPr>
            <a:picLocks noChangeAspect="1"/>
          </p:cNvPicPr>
          <p:nvPr/>
        </p:nvPicPr>
        <p:blipFill>
          <a:blip r:embed="rId2" cstate="print"/>
          <a:stretch>
            <a:fillRect/>
          </a:stretch>
        </p:blipFill>
        <p:spPr>
          <a:xfrm>
            <a:off x="5580112" y="-27384"/>
            <a:ext cx="4700353" cy="6964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332656"/>
            <a:ext cx="8229600" cy="1143000"/>
          </a:xfrm>
        </p:spPr>
        <p:txBody>
          <a:bodyPr/>
          <a:lstStyle/>
          <a:p>
            <a:r>
              <a:rPr lang="sv-SE" dirty="0" smtClean="0"/>
              <a:t>Sara, 43</a:t>
            </a:r>
            <a:endParaRPr lang="sv-SE" dirty="0"/>
          </a:p>
        </p:txBody>
      </p:sp>
      <p:pic>
        <p:nvPicPr>
          <p:cNvPr id="5" name="Platshållare för innehåll 4"/>
          <p:cNvPicPr>
            <a:picLocks noGrp="1" noChangeAspect="1"/>
          </p:cNvPicPr>
          <p:nvPr>
            <p:ph idx="1"/>
          </p:nvPr>
        </p:nvPicPr>
        <p:blipFill>
          <a:blip r:embed="rId2"/>
          <a:stretch>
            <a:fillRect/>
          </a:stretch>
        </p:blipFill>
        <p:spPr>
          <a:xfrm>
            <a:off x="2699792" y="1700808"/>
            <a:ext cx="3227610" cy="39071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98489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ctr"/>
            <a:r>
              <a:rPr lang="sv-SE" dirty="0" smtClean="0"/>
              <a:t>Saras avtalspension</a:t>
            </a:r>
            <a:br>
              <a:rPr lang="sv-SE" dirty="0" smtClean="0"/>
            </a:br>
            <a:r>
              <a:rPr lang="sv-SE" dirty="0" smtClean="0"/>
              <a:t>kund hos Folksam LO Pension</a:t>
            </a:r>
            <a:endParaRPr lang="sv-SE" dirty="0"/>
          </a:p>
        </p:txBody>
      </p:sp>
      <p:sp>
        <p:nvSpPr>
          <p:cNvPr id="3" name="Platshållare för innehåll 2"/>
          <p:cNvSpPr>
            <a:spLocks noGrp="1"/>
          </p:cNvSpPr>
          <p:nvPr>
            <p:ph idx="1"/>
          </p:nvPr>
        </p:nvSpPr>
        <p:spPr>
          <a:xfrm>
            <a:off x="457200" y="2420888"/>
            <a:ext cx="8229600" cy="3705275"/>
          </a:xfrm>
        </p:spPr>
        <p:txBody>
          <a:bodyPr>
            <a:normAutofit/>
          </a:bodyPr>
          <a:lstStyle/>
          <a:p>
            <a:r>
              <a:rPr lang="sv-SE" sz="2400" dirty="0" smtClean="0"/>
              <a:t>Avtalspension, inbetald 	93 000</a:t>
            </a:r>
          </a:p>
          <a:p>
            <a:r>
              <a:rPr lang="sv-SE" sz="2400" dirty="0" smtClean="0"/>
              <a:t>Avkastning			</a:t>
            </a:r>
            <a:r>
              <a:rPr lang="sv-SE" sz="2400" u="sng" dirty="0" smtClean="0"/>
              <a:t>66 000</a:t>
            </a:r>
          </a:p>
          <a:p>
            <a:pPr marL="0" indent="0">
              <a:buNone/>
            </a:pPr>
            <a:r>
              <a:rPr lang="sv-SE" sz="2400" dirty="0"/>
              <a:t>	</a:t>
            </a:r>
            <a:r>
              <a:rPr lang="sv-SE" sz="2400" dirty="0" smtClean="0"/>
              <a:t>		          </a:t>
            </a:r>
            <a:r>
              <a:rPr lang="sv-SE" sz="2400" b="1" dirty="0" smtClean="0"/>
              <a:t>159 000 kr</a:t>
            </a:r>
            <a:endParaRPr lang="sv-SE" sz="2400" b="1" dirty="0"/>
          </a:p>
        </p:txBody>
      </p:sp>
    </p:spTree>
    <p:extLst>
      <p:ext uri="{BB962C8B-B14F-4D97-AF65-F5344CB8AC3E}">
        <p14:creationId xmlns:p14="http://schemas.microsoft.com/office/powerpoint/2010/main" val="202155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Årets </a:t>
            </a:r>
            <a:r>
              <a:rPr lang="sv-SE" dirty="0" smtClean="0"/>
              <a:t>Pensionsspecialist</a:t>
            </a:r>
            <a:endParaRPr lang="sv-SE"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826" y="1772816"/>
            <a:ext cx="6760821" cy="3898131"/>
          </a:xfrm>
        </p:spPr>
      </p:pic>
    </p:spTree>
    <p:extLst>
      <p:ext uri="{BB962C8B-B14F-4D97-AF65-F5344CB8AC3E}">
        <p14:creationId xmlns:p14="http://schemas.microsoft.com/office/powerpoint/2010/main" val="93009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Saras framtida pension – en prognos</a:t>
            </a:r>
            <a:endParaRPr lang="sv-SE" dirty="0"/>
          </a:p>
        </p:txBody>
      </p:sp>
      <p:graphicFrame>
        <p:nvGraphicFramePr>
          <p:cNvPr id="4" name="Platshållare för innehåll 3"/>
          <p:cNvGraphicFramePr>
            <a:graphicFrameLocks noGrp="1"/>
          </p:cNvGraphicFramePr>
          <p:nvPr>
            <p:ph idx="1"/>
            <p:extLst/>
          </p:nvPr>
        </p:nvGraphicFramePr>
        <p:xfrm>
          <a:off x="457200" y="1600200"/>
          <a:ext cx="7931224" cy="2865120"/>
        </p:xfrm>
        <a:graphic>
          <a:graphicData uri="http://schemas.openxmlformats.org/drawingml/2006/table">
            <a:tbl>
              <a:tblPr firstRow="1" bandRow="1">
                <a:tableStyleId>{5C22544A-7EE6-4342-B048-85BDC9FD1C3A}</a:tableStyleId>
              </a:tblPr>
              <a:tblGrid>
                <a:gridCol w="3405287"/>
                <a:gridCol w="2262968"/>
                <a:gridCol w="2262969"/>
              </a:tblGrid>
              <a:tr h="370840">
                <a:tc>
                  <a:txBody>
                    <a:bodyPr/>
                    <a:lstStyle/>
                    <a:p>
                      <a:endParaRPr lang="sv-SE" dirty="0"/>
                    </a:p>
                  </a:txBody>
                  <a:tcPr>
                    <a:solidFill>
                      <a:srgbClr val="FFC000"/>
                    </a:solidFill>
                  </a:tcPr>
                </a:tc>
                <a:tc>
                  <a:txBody>
                    <a:bodyPr/>
                    <a:lstStyle/>
                    <a:p>
                      <a:r>
                        <a:rPr lang="sv-SE" dirty="0" smtClean="0"/>
                        <a:t>Folksam-LO</a:t>
                      </a:r>
                      <a:r>
                        <a:rPr lang="sv-SE" baseline="0" dirty="0" smtClean="0"/>
                        <a:t> Pension</a:t>
                      </a:r>
                      <a:endParaRPr lang="sv-SE" dirty="0"/>
                    </a:p>
                  </a:txBody>
                  <a:tcPr>
                    <a:solidFill>
                      <a:srgbClr val="FFC000"/>
                    </a:solidFill>
                  </a:tcPr>
                </a:tc>
                <a:tc>
                  <a:txBody>
                    <a:bodyPr/>
                    <a:lstStyle/>
                    <a:p>
                      <a:r>
                        <a:rPr lang="sv-SE" dirty="0" smtClean="0"/>
                        <a:t>Annat bolag, snittavkastning 2,1%</a:t>
                      </a:r>
                      <a:endParaRPr lang="sv-SE" dirty="0"/>
                    </a:p>
                  </a:txBody>
                  <a:tcPr>
                    <a:solidFill>
                      <a:srgbClr val="FFC000"/>
                    </a:solidFill>
                  </a:tcPr>
                </a:tc>
              </a:tr>
              <a:tr h="370840">
                <a:tc>
                  <a:txBody>
                    <a:bodyPr/>
                    <a:lstStyle/>
                    <a:p>
                      <a:r>
                        <a:rPr lang="sv-SE" dirty="0" smtClean="0"/>
                        <a:t>Inkomstpension</a:t>
                      </a:r>
                      <a:endParaRPr lang="sv-SE" dirty="0"/>
                    </a:p>
                  </a:txBody>
                  <a:tcPr/>
                </a:tc>
                <a:tc>
                  <a:txBody>
                    <a:bodyPr/>
                    <a:lstStyle/>
                    <a:p>
                      <a:pPr algn="ctr"/>
                      <a:r>
                        <a:rPr lang="sv-SE" dirty="0" smtClean="0"/>
                        <a:t>9 301 kr</a:t>
                      </a:r>
                      <a:endParaRPr lang="sv-SE" dirty="0"/>
                    </a:p>
                  </a:txBody>
                  <a:tcPr/>
                </a:tc>
                <a:tc>
                  <a:txBody>
                    <a:bodyPr/>
                    <a:lstStyle/>
                    <a:p>
                      <a:pPr algn="ctr"/>
                      <a:r>
                        <a:rPr lang="sv-SE" dirty="0" smtClean="0"/>
                        <a:t>9 301 kr</a:t>
                      </a:r>
                      <a:endParaRPr lang="sv-SE" dirty="0"/>
                    </a:p>
                  </a:txBody>
                  <a:tcPr/>
                </a:tc>
              </a:tr>
              <a:tr h="370840">
                <a:tc>
                  <a:txBody>
                    <a:bodyPr/>
                    <a:lstStyle/>
                    <a:p>
                      <a:r>
                        <a:rPr lang="sv-SE" dirty="0" smtClean="0"/>
                        <a:t>Premiepension</a:t>
                      </a:r>
                      <a:endParaRPr lang="sv-SE" dirty="0"/>
                    </a:p>
                  </a:txBody>
                  <a:tcPr/>
                </a:tc>
                <a:tc>
                  <a:txBody>
                    <a:bodyPr/>
                    <a:lstStyle/>
                    <a:p>
                      <a:pPr algn="ctr"/>
                      <a:r>
                        <a:rPr lang="sv-SE" dirty="0" smtClean="0"/>
                        <a:t>2</a:t>
                      </a:r>
                      <a:r>
                        <a:rPr lang="sv-SE" baseline="0" dirty="0" smtClean="0"/>
                        <a:t> 146 kr</a:t>
                      </a:r>
                      <a:endParaRPr lang="sv-SE" dirty="0"/>
                    </a:p>
                  </a:txBody>
                  <a:tcPr/>
                </a:tc>
                <a:tc>
                  <a:txBody>
                    <a:bodyPr/>
                    <a:lstStyle/>
                    <a:p>
                      <a:pPr algn="ctr"/>
                      <a:r>
                        <a:rPr lang="sv-SE" dirty="0" smtClean="0"/>
                        <a:t>2</a:t>
                      </a:r>
                      <a:r>
                        <a:rPr lang="sv-SE" baseline="0" dirty="0" smtClean="0"/>
                        <a:t> 146 kr</a:t>
                      </a:r>
                      <a:endParaRPr lang="sv-SE" dirty="0"/>
                    </a:p>
                  </a:txBody>
                  <a:tcPr/>
                </a:tc>
              </a:tr>
              <a:tr h="370840">
                <a:tc>
                  <a:txBody>
                    <a:bodyPr/>
                    <a:lstStyle/>
                    <a:p>
                      <a:r>
                        <a:rPr lang="sv-SE" dirty="0" smtClean="0"/>
                        <a:t>Avtalspension</a:t>
                      </a:r>
                      <a:r>
                        <a:rPr lang="sv-SE" baseline="0" dirty="0" smtClean="0"/>
                        <a:t> SAF-LO</a:t>
                      </a:r>
                      <a:endParaRPr lang="sv-SE" dirty="0"/>
                    </a:p>
                  </a:txBody>
                  <a:tcPr/>
                </a:tc>
                <a:tc>
                  <a:txBody>
                    <a:bodyPr/>
                    <a:lstStyle/>
                    <a:p>
                      <a:pPr algn="ctr"/>
                      <a:r>
                        <a:rPr lang="sv-SE" dirty="0" smtClean="0"/>
                        <a:t>7</a:t>
                      </a:r>
                      <a:r>
                        <a:rPr lang="sv-SE" baseline="0" dirty="0" smtClean="0"/>
                        <a:t> 846 kr</a:t>
                      </a:r>
                      <a:endParaRPr lang="sv-SE" dirty="0"/>
                    </a:p>
                  </a:txBody>
                  <a:tcPr/>
                </a:tc>
                <a:tc>
                  <a:txBody>
                    <a:bodyPr/>
                    <a:lstStyle/>
                    <a:p>
                      <a:pPr algn="ctr"/>
                      <a:r>
                        <a:rPr lang="sv-SE" dirty="0" smtClean="0"/>
                        <a:t>3 832 kr</a:t>
                      </a:r>
                      <a:endParaRPr lang="sv-SE" dirty="0"/>
                    </a:p>
                  </a:txBody>
                  <a:tcPr/>
                </a:tc>
              </a:tr>
              <a:tr h="370840">
                <a:tc>
                  <a:txBody>
                    <a:bodyPr/>
                    <a:lstStyle/>
                    <a:p>
                      <a:r>
                        <a:rPr lang="sv-SE" dirty="0" smtClean="0"/>
                        <a:t>Total pension</a:t>
                      </a:r>
                      <a:endParaRPr lang="sv-SE" dirty="0"/>
                    </a:p>
                  </a:txBody>
                  <a:tcPr/>
                </a:tc>
                <a:tc>
                  <a:txBody>
                    <a:bodyPr/>
                    <a:lstStyle/>
                    <a:p>
                      <a:pPr algn="ctr"/>
                      <a:r>
                        <a:rPr lang="sv-SE" dirty="0" smtClean="0"/>
                        <a:t>19 293 kr</a:t>
                      </a:r>
                      <a:endParaRPr lang="sv-SE" dirty="0"/>
                    </a:p>
                  </a:txBody>
                  <a:tcPr/>
                </a:tc>
                <a:tc>
                  <a:txBody>
                    <a:bodyPr/>
                    <a:lstStyle/>
                    <a:p>
                      <a:pPr algn="ctr"/>
                      <a:r>
                        <a:rPr lang="sv-SE" dirty="0" smtClean="0"/>
                        <a:t>15 279 kr</a:t>
                      </a:r>
                      <a:endParaRPr lang="sv-SE" dirty="0"/>
                    </a:p>
                  </a:txBody>
                  <a:tcPr/>
                </a:tc>
              </a:tr>
              <a:tr h="370840">
                <a:tc>
                  <a:txBody>
                    <a:bodyPr/>
                    <a:lstStyle/>
                    <a:p>
                      <a:r>
                        <a:rPr lang="sv-SE" dirty="0" smtClean="0"/>
                        <a:t>Andel</a:t>
                      </a:r>
                      <a:r>
                        <a:rPr lang="sv-SE" baseline="0" dirty="0" smtClean="0"/>
                        <a:t> av lön</a:t>
                      </a:r>
                      <a:endParaRPr lang="sv-SE" dirty="0"/>
                    </a:p>
                  </a:txBody>
                  <a:tcPr/>
                </a:tc>
                <a:tc>
                  <a:txBody>
                    <a:bodyPr/>
                    <a:lstStyle/>
                    <a:p>
                      <a:pPr algn="ctr"/>
                      <a:r>
                        <a:rPr lang="sv-SE" dirty="0" smtClean="0"/>
                        <a:t>82 %</a:t>
                      </a:r>
                      <a:endParaRPr lang="sv-SE" dirty="0"/>
                    </a:p>
                  </a:txBody>
                  <a:tcPr/>
                </a:tc>
                <a:tc>
                  <a:txBody>
                    <a:bodyPr/>
                    <a:lstStyle/>
                    <a:p>
                      <a:pPr algn="ctr"/>
                      <a:r>
                        <a:rPr lang="sv-SE" dirty="0" smtClean="0"/>
                        <a:t>65 %</a:t>
                      </a:r>
                      <a:endParaRPr lang="sv-SE" dirty="0"/>
                    </a:p>
                  </a:txBody>
                  <a:tcPr/>
                </a:tc>
              </a:tr>
              <a:tr h="370840">
                <a:tc>
                  <a:txBody>
                    <a:bodyPr/>
                    <a:lstStyle/>
                    <a:p>
                      <a:r>
                        <a:rPr lang="sv-SE" dirty="0" smtClean="0"/>
                        <a:t>Allmän pension som andel av lön</a:t>
                      </a:r>
                      <a:endParaRPr lang="sv-SE" dirty="0"/>
                    </a:p>
                  </a:txBody>
                  <a:tcPr/>
                </a:tc>
                <a:tc>
                  <a:txBody>
                    <a:bodyPr/>
                    <a:lstStyle/>
                    <a:p>
                      <a:pPr algn="ctr"/>
                      <a:r>
                        <a:rPr lang="sv-SE" dirty="0" smtClean="0"/>
                        <a:t>49 %</a:t>
                      </a:r>
                      <a:endParaRPr lang="sv-SE" dirty="0"/>
                    </a:p>
                  </a:txBody>
                  <a:tcPr/>
                </a:tc>
                <a:tc>
                  <a:txBody>
                    <a:bodyPr/>
                    <a:lstStyle/>
                    <a:p>
                      <a:pPr algn="ctr"/>
                      <a:r>
                        <a:rPr lang="sv-SE" dirty="0" smtClean="0"/>
                        <a:t>49 %</a:t>
                      </a:r>
                      <a:endParaRPr lang="sv-SE" dirty="0"/>
                    </a:p>
                  </a:txBody>
                  <a:tcPr/>
                </a:tc>
              </a:tr>
            </a:tbl>
          </a:graphicData>
        </a:graphic>
      </p:graphicFrame>
    </p:spTree>
    <p:extLst>
      <p:ext uri="{BB962C8B-B14F-4D97-AF65-F5344CB8AC3E}">
        <p14:creationId xmlns:p14="http://schemas.microsoft.com/office/powerpoint/2010/main" val="4208961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ctr"/>
            <a:r>
              <a:rPr lang="sv-SE" dirty="0" smtClean="0"/>
              <a:t>Folksam LO Pension vs. </a:t>
            </a:r>
            <a:r>
              <a:rPr lang="sv-SE" dirty="0"/>
              <a:t>k</a:t>
            </a:r>
            <a:r>
              <a:rPr lang="sv-SE" dirty="0" smtClean="0"/>
              <a:t>onkurrenter</a:t>
            </a:r>
            <a:br>
              <a:rPr lang="sv-SE" dirty="0" smtClean="0"/>
            </a:br>
            <a:r>
              <a:rPr lang="sv-SE" dirty="0" smtClean="0"/>
              <a:t>Marknadsandel</a:t>
            </a:r>
            <a:endParaRPr lang="sv-SE" dirty="0"/>
          </a:p>
        </p:txBody>
      </p:sp>
      <p:sp>
        <p:nvSpPr>
          <p:cNvPr id="3" name="Platshållare för innehåll 2"/>
          <p:cNvSpPr>
            <a:spLocks noGrp="1"/>
          </p:cNvSpPr>
          <p:nvPr>
            <p:ph idx="1"/>
          </p:nvPr>
        </p:nvSpPr>
        <p:spPr/>
        <p:txBody>
          <a:bodyPr/>
          <a:lstStyle/>
          <a:p>
            <a:endParaRPr lang="sv-SE" dirty="0"/>
          </a:p>
        </p:txBody>
      </p:sp>
    </p:spTree>
    <p:extLst>
      <p:ext uri="{BB962C8B-B14F-4D97-AF65-F5344CB8AC3E}">
        <p14:creationId xmlns:p14="http://schemas.microsoft.com/office/powerpoint/2010/main" val="2803636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4294967295"/>
          </p:nvPr>
        </p:nvSpPr>
        <p:spPr>
          <a:xfrm>
            <a:off x="676275" y="6380163"/>
            <a:ext cx="7251700" cy="306387"/>
          </a:xfrm>
          <a:prstGeom prst="rect">
            <a:avLst/>
          </a:prstGeom>
        </p:spPr>
        <p:txBody>
          <a:bodyPr/>
          <a:lstStyle/>
          <a:p>
            <a:fld id="{E46A201E-5CBA-4A80-B5B9-B4DFA52F4894}" type="slidenum">
              <a:rPr lang="sv-SE"/>
              <a:pPr/>
              <a:t>18</a:t>
            </a:fld>
            <a:r>
              <a:rPr lang="sv-SE"/>
              <a:t>  Titel på presentationen  </a:t>
            </a:r>
            <a:fld id="{15EBAEF0-20F0-4A8F-82FC-43F9F8EF5C03}" type="datetime1">
              <a:rPr lang="sv-SE"/>
              <a:pPr/>
              <a:t>2017-03-17</a:t>
            </a:fld>
            <a:r>
              <a:rPr lang="sv-SE"/>
              <a:t> </a:t>
            </a:r>
          </a:p>
        </p:txBody>
      </p:sp>
      <p:sp>
        <p:nvSpPr>
          <p:cNvPr id="48130" name="Rectangle 2"/>
          <p:cNvSpPr>
            <a:spLocks noGrp="1" noChangeArrowheads="1"/>
          </p:cNvSpPr>
          <p:nvPr>
            <p:ph type="title"/>
          </p:nvPr>
        </p:nvSpPr>
        <p:spPr>
          <a:xfrm>
            <a:off x="611560" y="260648"/>
            <a:ext cx="8496944" cy="948779"/>
          </a:xfrm>
        </p:spPr>
        <p:txBody>
          <a:bodyPr/>
          <a:lstStyle/>
          <a:p>
            <a:r>
              <a:rPr lang="sv-SE" sz="2800" dirty="0" smtClean="0"/>
              <a:t>Kryssmarknaden </a:t>
            </a:r>
            <a:r>
              <a:rPr lang="sv-SE" sz="2600" dirty="0" smtClean="0"/>
              <a:t>– fondförsäkring Q4 2016</a:t>
            </a:r>
            <a:r>
              <a:rPr lang="sv-SE" sz="3000" dirty="0" smtClean="0"/>
              <a:t/>
            </a:r>
            <a:br>
              <a:rPr lang="sv-SE" sz="3000" dirty="0" smtClean="0"/>
            </a:br>
            <a:r>
              <a:rPr lang="sv-SE" sz="1800" dirty="0" smtClean="0"/>
              <a:t>Källa: Svensk Försäkring – rullande 4 kvartal </a:t>
            </a:r>
            <a:endParaRPr lang="sv-SE" sz="1800" dirty="0"/>
          </a:p>
        </p:txBody>
      </p:sp>
      <p:pic>
        <p:nvPicPr>
          <p:cNvPr id="2" name="Bildobjekt 1"/>
          <p:cNvPicPr>
            <a:picLocks noChangeAspect="1"/>
          </p:cNvPicPr>
          <p:nvPr/>
        </p:nvPicPr>
        <p:blipFill>
          <a:blip r:embed="rId3"/>
          <a:stretch>
            <a:fillRect/>
          </a:stretch>
        </p:blipFill>
        <p:spPr>
          <a:xfrm>
            <a:off x="467544" y="980728"/>
            <a:ext cx="7551967" cy="4919630"/>
          </a:xfrm>
          <a:prstGeom prst="rect">
            <a:avLst/>
          </a:prstGeom>
        </p:spPr>
      </p:pic>
    </p:spTree>
    <p:extLst>
      <p:ext uri="{BB962C8B-B14F-4D97-AF65-F5344CB8AC3E}">
        <p14:creationId xmlns:p14="http://schemas.microsoft.com/office/powerpoint/2010/main" val="1334128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Försäljning</a:t>
            </a:r>
            <a:endParaRPr lang="sv-SE" dirty="0"/>
          </a:p>
        </p:txBody>
      </p:sp>
      <p:sp>
        <p:nvSpPr>
          <p:cNvPr id="3" name="Platshållare för innehåll 2"/>
          <p:cNvSpPr>
            <a:spLocks noGrp="1"/>
          </p:cNvSpPr>
          <p:nvPr>
            <p:ph idx="1"/>
          </p:nvPr>
        </p:nvSpPr>
        <p:spPr>
          <a:xfrm>
            <a:off x="457200" y="1916832"/>
            <a:ext cx="8229600" cy="4209331"/>
          </a:xfrm>
        </p:spPr>
        <p:txBody>
          <a:bodyPr/>
          <a:lstStyle/>
          <a:p>
            <a:r>
              <a:rPr lang="sv-SE" sz="2400" dirty="0" smtClean="0"/>
              <a:t>2009 omval för alla inom avtalspension SAF-LO</a:t>
            </a:r>
          </a:p>
          <a:p>
            <a:r>
              <a:rPr lang="sv-SE" sz="2400" dirty="0" smtClean="0"/>
              <a:t>160 000 nya kunder</a:t>
            </a:r>
          </a:p>
          <a:p>
            <a:pPr marL="0" indent="0">
              <a:buNone/>
            </a:pPr>
            <a:r>
              <a:rPr lang="sv-SE" sz="2400" dirty="0" smtClean="0"/>
              <a:t>Nu</a:t>
            </a:r>
          </a:p>
          <a:p>
            <a:r>
              <a:rPr lang="sv-SE" sz="2400" dirty="0" smtClean="0"/>
              <a:t>Måluppfyllnad</a:t>
            </a:r>
          </a:p>
        </p:txBody>
      </p:sp>
    </p:spTree>
    <p:extLst>
      <p:ext uri="{BB962C8B-B14F-4D97-AF65-F5344CB8AC3E}">
        <p14:creationId xmlns:p14="http://schemas.microsoft.com/office/powerpoint/2010/main" val="282333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fontScale="90000"/>
          </a:bodyPr>
          <a:lstStyle/>
          <a:p>
            <a:r>
              <a:rPr lang="sv-SE" dirty="0" smtClean="0">
                <a:solidFill>
                  <a:schemeClr val="bg1">
                    <a:lumMod val="50000"/>
                  </a:schemeClr>
                </a:solidFill>
              </a:rPr>
              <a:t>Mia </a:t>
            </a:r>
            <a:r>
              <a:rPr lang="sv-SE" dirty="0" err="1" smtClean="0">
                <a:solidFill>
                  <a:schemeClr val="bg1">
                    <a:lumMod val="50000"/>
                  </a:schemeClr>
                </a:solidFill>
              </a:rPr>
              <a:t>Liblik</a:t>
            </a:r>
            <a:r>
              <a:rPr lang="sv-SE" dirty="0" smtClean="0">
                <a:solidFill>
                  <a:schemeClr val="bg1">
                    <a:lumMod val="50000"/>
                  </a:schemeClr>
                </a:solidFill>
              </a:rPr>
              <a:t> </a:t>
            </a:r>
            <a:br>
              <a:rPr lang="sv-SE" dirty="0" smtClean="0">
                <a:solidFill>
                  <a:schemeClr val="bg1">
                    <a:lumMod val="50000"/>
                  </a:schemeClr>
                </a:solidFill>
              </a:rPr>
            </a:br>
            <a:r>
              <a:rPr lang="sv-SE" dirty="0" smtClean="0"/>
              <a:t>ny </a:t>
            </a:r>
            <a:r>
              <a:rPr lang="sv-SE" dirty="0" smtClean="0">
                <a:solidFill>
                  <a:schemeClr val="bg1">
                    <a:lumMod val="50000"/>
                  </a:schemeClr>
                </a:solidFill>
              </a:rPr>
              <a:t>vd Folksam LO Pension</a:t>
            </a:r>
            <a:endParaRPr lang="sv-SE" dirty="0">
              <a:solidFill>
                <a:schemeClr val="bg1">
                  <a:lumMod val="50000"/>
                </a:schemeClr>
              </a:solidFill>
            </a:endParaRPr>
          </a:p>
        </p:txBody>
      </p:sp>
      <p:sp>
        <p:nvSpPr>
          <p:cNvPr id="5" name="Platshållare för innehåll 4"/>
          <p:cNvSpPr>
            <a:spLocks noGrp="1"/>
          </p:cNvSpPr>
          <p:nvPr>
            <p:ph idx="1"/>
          </p:nvPr>
        </p:nvSpPr>
        <p:spPr>
          <a:xfrm>
            <a:off x="449814" y="2852936"/>
            <a:ext cx="7794594" cy="3888432"/>
          </a:xfrm>
        </p:spPr>
        <p:txBody>
          <a:bodyPr>
            <a:normAutofit/>
          </a:bodyPr>
          <a:lstStyle/>
          <a:p>
            <a:pPr marL="285750" indent="-285750">
              <a:buFont typeface="Arial" panose="020B0604020202020204" pitchFamily="34" charset="0"/>
              <a:buChar char="•"/>
            </a:pPr>
            <a:r>
              <a:rPr lang="sv-SE" sz="1600" b="1" dirty="0">
                <a:latin typeface="+mj-lt"/>
              </a:rPr>
              <a:t>Senast vd KPA Pension</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b="1" dirty="0" smtClean="0">
              <a:latin typeface="+mj-lt"/>
            </a:endParaRPr>
          </a:p>
          <a:p>
            <a:pPr marL="285750" indent="-285750">
              <a:buFont typeface="Arial" panose="020B0604020202020204" pitchFamily="34" charset="0"/>
              <a:buChar char="•"/>
            </a:pPr>
            <a:r>
              <a:rPr lang="sv-SE" sz="1600" b="1" dirty="0" smtClean="0">
                <a:latin typeface="+mj-lt"/>
              </a:rPr>
              <a:t>Bakgrund inom </a:t>
            </a:r>
            <a:r>
              <a:rPr lang="sv-SE" sz="1600" b="1" dirty="0">
                <a:latin typeface="+mj-lt"/>
              </a:rPr>
              <a:t>kommunikation och </a:t>
            </a:r>
            <a:r>
              <a:rPr lang="sv-SE" sz="1600" b="1" dirty="0" smtClean="0">
                <a:latin typeface="+mj-lt"/>
              </a:rPr>
              <a:t>affärsutveckling</a:t>
            </a:r>
            <a:endParaRPr lang="sv-SE" sz="1600" b="1" dirty="0">
              <a:latin typeface="+mj-lt"/>
            </a:endParaRPr>
          </a:p>
          <a:p>
            <a:pPr marL="285750" indent="-285750">
              <a:buFont typeface="Arial" panose="020B0604020202020204" pitchFamily="34" charset="0"/>
              <a:buChar char="•"/>
            </a:pPr>
            <a:endParaRPr lang="sv-SE" sz="1600" dirty="0" smtClean="0"/>
          </a:p>
          <a:p>
            <a:pPr marL="285750" indent="-285750">
              <a:buFont typeface="Arial" panose="020B0604020202020204" pitchFamily="34" charset="0"/>
              <a:buChar char="•"/>
            </a:pPr>
            <a:endParaRPr lang="sv-SE" sz="1600" b="1" dirty="0" smtClean="0">
              <a:latin typeface="+mj-lt"/>
            </a:endParaRPr>
          </a:p>
          <a:p>
            <a:pPr marL="285750" indent="-285750">
              <a:buFont typeface="Arial" panose="020B0604020202020204" pitchFamily="34" charset="0"/>
              <a:buChar char="•"/>
            </a:pPr>
            <a:r>
              <a:rPr lang="sv-SE" sz="1600" b="1" dirty="0" smtClean="0">
                <a:latin typeface="+mj-lt"/>
              </a:rPr>
              <a:t>Erfarenhet </a:t>
            </a:r>
            <a:r>
              <a:rPr lang="sv-SE" sz="1600" b="1" dirty="0">
                <a:latin typeface="+mj-lt"/>
              </a:rPr>
              <a:t>från </a:t>
            </a:r>
            <a:r>
              <a:rPr lang="sv-SE" sz="1600" b="1" dirty="0" smtClean="0">
                <a:latin typeface="+mj-lt"/>
              </a:rPr>
              <a:t>Europanivå </a:t>
            </a:r>
            <a:r>
              <a:rPr lang="sv-SE" sz="1600" b="1" dirty="0">
                <a:latin typeface="+mj-lt"/>
              </a:rPr>
              <a:t>som styrelseordförande i EAPSPI</a:t>
            </a:r>
          </a:p>
          <a:p>
            <a:endParaRPr lang="sv-SE" sz="1600" b="1" dirty="0" smtClean="0">
              <a:latin typeface="+mj-lt"/>
            </a:endParaRPr>
          </a:p>
          <a:p>
            <a:pPr marL="285750" indent="-285750">
              <a:buFontTx/>
              <a:buChar char="-"/>
            </a:pPr>
            <a:endParaRPr lang="sv-SE" sz="1600" b="1" dirty="0">
              <a:latin typeface="+mj-lt"/>
            </a:endParaRPr>
          </a:p>
          <a:p>
            <a:pPr marL="285750" indent="-285750">
              <a:buFont typeface="Arial" panose="020B0604020202020204" pitchFamily="34" charset="0"/>
              <a:buChar char="•"/>
            </a:pPr>
            <a:r>
              <a:rPr lang="sv-SE" sz="1600" b="1" dirty="0">
                <a:latin typeface="+mj-lt"/>
              </a:rPr>
              <a:t>Privat: gift, två barn, läser, samhällsdebatt, </a:t>
            </a:r>
            <a:r>
              <a:rPr lang="sv-SE" sz="1600" b="1" dirty="0" smtClean="0">
                <a:latin typeface="+mj-lt"/>
              </a:rPr>
              <a:t>friluftsliv, </a:t>
            </a:r>
            <a:r>
              <a:rPr lang="sv-SE" sz="1600" b="1" dirty="0">
                <a:latin typeface="+mj-lt"/>
              </a:rPr>
              <a:t>handarbeta</a:t>
            </a:r>
          </a:p>
          <a:p>
            <a:pPr marL="285750" indent="-285750">
              <a:buFont typeface="Arial" panose="020B0604020202020204" pitchFamily="34" charset="0"/>
              <a:buChar char="•"/>
            </a:pPr>
            <a:endParaRPr lang="sv-SE" sz="1500" b="1" dirty="0">
              <a:solidFill>
                <a:srgbClr val="FF0000"/>
              </a:solidFill>
              <a:latin typeface="+mj-lt"/>
            </a:endParaRPr>
          </a:p>
          <a:p>
            <a:pPr marL="285750" indent="-285750">
              <a:buFont typeface="Arial" panose="020B0604020202020204" pitchFamily="34" charset="0"/>
              <a:buChar char="•"/>
            </a:pPr>
            <a:endParaRPr lang="sv-SE" sz="1350" dirty="0"/>
          </a:p>
          <a:p>
            <a:endParaRPr lang="sv-SE" b="1" dirty="0" smtClean="0"/>
          </a:p>
          <a:p>
            <a:endParaRPr lang="sv-SE" sz="1600" dirty="0"/>
          </a:p>
        </p:txBody>
      </p:sp>
      <p:pic>
        <p:nvPicPr>
          <p:cNvPr id="7" name="Bildobjekt 6"/>
          <p:cNvPicPr>
            <a:picLocks noChangeAspect="1"/>
          </p:cNvPicPr>
          <p:nvPr/>
        </p:nvPicPr>
        <p:blipFill rotWithShape="1">
          <a:blip r:embed="rId3" cstate="print">
            <a:extLst>
              <a:ext uri="{28A0092B-C50C-407E-A947-70E740481C1C}">
                <a14:useLocalDpi xmlns:a14="http://schemas.microsoft.com/office/drawing/2010/main" val="0"/>
              </a:ext>
            </a:extLst>
          </a:blip>
          <a:srcRect l="17362" t="8228" r="27780" b="5834"/>
          <a:stretch/>
        </p:blipFill>
        <p:spPr>
          <a:xfrm>
            <a:off x="6084168" y="188640"/>
            <a:ext cx="2854139" cy="2975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1070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4400" dirty="0" smtClean="0"/>
              <a:t>Premier</a:t>
            </a:r>
            <a:endParaRPr lang="sv-SE" sz="4400" dirty="0"/>
          </a:p>
        </p:txBody>
      </p:sp>
      <p:sp>
        <p:nvSpPr>
          <p:cNvPr id="3" name="Platshållare för innehåll 2"/>
          <p:cNvSpPr>
            <a:spLocks noGrp="1"/>
          </p:cNvSpPr>
          <p:nvPr>
            <p:ph idx="1"/>
          </p:nvPr>
        </p:nvSpPr>
        <p:spPr/>
        <p:txBody>
          <a:bodyPr>
            <a:normAutofit/>
          </a:bodyPr>
          <a:lstStyle/>
          <a:p>
            <a:r>
              <a:rPr lang="sv-SE" sz="3600" dirty="0" smtClean="0"/>
              <a:t>2015, 5 111 000 000kr, 	</a:t>
            </a:r>
          </a:p>
          <a:p>
            <a:r>
              <a:rPr lang="sv-SE" sz="3600" dirty="0" smtClean="0"/>
              <a:t>2016, </a:t>
            </a:r>
            <a:r>
              <a:rPr lang="sv-SE" sz="3600" dirty="0"/>
              <a:t>5 750 000 </a:t>
            </a:r>
            <a:r>
              <a:rPr lang="sv-SE" sz="3600" dirty="0" smtClean="0"/>
              <a:t>000kr,	</a:t>
            </a:r>
          </a:p>
          <a:p>
            <a:endParaRPr lang="sv-SE" sz="3600" dirty="0"/>
          </a:p>
          <a:p>
            <a:r>
              <a:rPr lang="sv-SE" sz="3600" dirty="0" smtClean="0"/>
              <a:t>Ökning sedan 2008 med 125 procent</a:t>
            </a:r>
            <a:endParaRPr lang="sv-SE" sz="3600" dirty="0"/>
          </a:p>
        </p:txBody>
      </p:sp>
    </p:spTree>
    <p:extLst>
      <p:ext uri="{BB962C8B-B14F-4D97-AF65-F5344CB8AC3E}">
        <p14:creationId xmlns:p14="http://schemas.microsoft.com/office/powerpoint/2010/main" val="337843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Totalt kapital 161231</a:t>
            </a:r>
            <a:endParaRPr lang="sv-SE" dirty="0"/>
          </a:p>
        </p:txBody>
      </p:sp>
      <p:sp>
        <p:nvSpPr>
          <p:cNvPr id="3" name="Platshållare för innehåll 2"/>
          <p:cNvSpPr>
            <a:spLocks noGrp="1"/>
          </p:cNvSpPr>
          <p:nvPr>
            <p:ph idx="1"/>
          </p:nvPr>
        </p:nvSpPr>
        <p:spPr/>
        <p:txBody>
          <a:bodyPr>
            <a:normAutofit/>
          </a:bodyPr>
          <a:lstStyle/>
          <a:p>
            <a:pPr marL="0" indent="0">
              <a:buNone/>
            </a:pPr>
            <a:endParaRPr lang="sv-SE" sz="2400" dirty="0" smtClean="0"/>
          </a:p>
          <a:p>
            <a:pPr marL="0" indent="0">
              <a:buNone/>
            </a:pPr>
            <a:endParaRPr lang="sv-SE" sz="2400" dirty="0"/>
          </a:p>
          <a:p>
            <a:pPr marL="0" indent="0">
              <a:buNone/>
            </a:pPr>
            <a:endParaRPr lang="sv-SE" sz="2400" dirty="0"/>
          </a:p>
          <a:p>
            <a:pPr marL="0" indent="0" algn="ctr">
              <a:buNone/>
            </a:pPr>
            <a:r>
              <a:rPr lang="sv-SE" sz="4400" dirty="0" smtClean="0"/>
              <a:t>75 miljarder</a:t>
            </a:r>
          </a:p>
        </p:txBody>
      </p:sp>
    </p:spTree>
    <p:extLst>
      <p:ext uri="{BB962C8B-B14F-4D97-AF65-F5344CB8AC3E}">
        <p14:creationId xmlns:p14="http://schemas.microsoft.com/office/powerpoint/2010/main" val="322753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323528" y="9553"/>
            <a:ext cx="8229600" cy="1143000"/>
          </a:xfrm>
        </p:spPr>
        <p:txBody>
          <a:bodyPr/>
          <a:lstStyle/>
          <a:p>
            <a:pPr algn="ctr"/>
            <a:r>
              <a:rPr lang="sv-SE" dirty="0" smtClean="0"/>
              <a:t>Kunderna</a:t>
            </a:r>
            <a:endParaRPr lang="sv-SE" dirty="0"/>
          </a:p>
        </p:txBody>
      </p:sp>
    </p:spTree>
    <p:extLst>
      <p:ext uri="{BB962C8B-B14F-4D97-AF65-F5344CB8AC3E}">
        <p14:creationId xmlns:p14="http://schemas.microsoft.com/office/powerpoint/2010/main" val="672454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0" y="766472"/>
            <a:ext cx="9143999" cy="6131237"/>
          </a:xfrm>
          <a:prstGeom prst="rect">
            <a:avLst/>
          </a:prstGeom>
          <a:ln>
            <a:noFill/>
          </a:ln>
        </p:spPr>
      </p:pic>
      <p:sp>
        <p:nvSpPr>
          <p:cNvPr id="3" name="Ellips 2"/>
          <p:cNvSpPr/>
          <p:nvPr/>
        </p:nvSpPr>
        <p:spPr>
          <a:xfrm rot="20391878">
            <a:off x="6700664" y="3899551"/>
            <a:ext cx="936104" cy="165618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p:cNvSpPr/>
          <p:nvPr/>
        </p:nvSpPr>
        <p:spPr>
          <a:xfrm rot="2480864">
            <a:off x="2154332" y="3186731"/>
            <a:ext cx="936104" cy="1535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p:cNvSpPr>
            <a:spLocks noGrp="1"/>
          </p:cNvSpPr>
          <p:nvPr>
            <p:ph type="title"/>
          </p:nvPr>
        </p:nvSpPr>
        <p:spPr>
          <a:xfrm>
            <a:off x="323528" y="9553"/>
            <a:ext cx="8229600" cy="1143000"/>
          </a:xfrm>
        </p:spPr>
        <p:txBody>
          <a:bodyPr/>
          <a:lstStyle/>
          <a:p>
            <a:pPr algn="ctr"/>
            <a:r>
              <a:rPr lang="sv-SE" dirty="0" smtClean="0"/>
              <a:t>”Kundstubben”</a:t>
            </a:r>
            <a:endParaRPr lang="sv-SE" dirty="0"/>
          </a:p>
        </p:txBody>
      </p:sp>
    </p:spTree>
    <p:extLst>
      <p:ext uri="{BB962C8B-B14F-4D97-AF65-F5344CB8AC3E}">
        <p14:creationId xmlns:p14="http://schemas.microsoft.com/office/powerpoint/2010/main" val="205049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771800" y="1988840"/>
            <a:ext cx="3023585" cy="830997"/>
          </a:xfrm>
          <a:prstGeom prst="rect">
            <a:avLst/>
          </a:prstGeom>
        </p:spPr>
        <p:txBody>
          <a:bodyPr wrap="none">
            <a:spAutoFit/>
          </a:bodyPr>
          <a:lstStyle/>
          <a:p>
            <a:pPr>
              <a:spcAft>
                <a:spcPts val="0"/>
              </a:spcAft>
            </a:pPr>
            <a:r>
              <a:rPr lang="sv-SE" sz="4800" u="sng" dirty="0" smtClean="0">
                <a:solidFill>
                  <a:srgbClr val="FF0000"/>
                </a:solidFill>
                <a:latin typeface="Times New Roman" panose="02020603050405020304" pitchFamily="18" charset="0"/>
                <a:ea typeface="Times New Roman" panose="02020603050405020304" pitchFamily="18" charset="0"/>
                <a:hlinkClick r:id="rId2"/>
              </a:rPr>
              <a:t>Gör ditt val</a:t>
            </a:r>
            <a:endParaRPr lang="sv-SE" sz="48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3724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8)">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ubrik 1"/>
          <p:cNvSpPr>
            <a:spLocks noGrp="1"/>
          </p:cNvSpPr>
          <p:nvPr>
            <p:ph type="title"/>
          </p:nvPr>
        </p:nvSpPr>
        <p:spPr>
          <a:xfrm>
            <a:off x="468313" y="188913"/>
            <a:ext cx="7772400" cy="1143000"/>
          </a:xfrm>
        </p:spPr>
        <p:txBody>
          <a:bodyPr>
            <a:normAutofit fontScale="90000"/>
          </a:bodyPr>
          <a:lstStyle/>
          <a:p>
            <a:pPr eaLnBrk="1" hangingPunct="1"/>
            <a:r>
              <a:rPr lang="sv-SE" altLang="sv-SE" dirty="0" smtClean="0"/>
              <a:t>Nyhetsbrev i december 2016 – fördubbling!</a:t>
            </a:r>
          </a:p>
        </p:txBody>
      </p:sp>
      <p:pic>
        <p:nvPicPr>
          <p:cNvPr id="3076" name="Bildobjekt 3"/>
          <p:cNvPicPr>
            <a:picLocks noChangeAspect="1"/>
          </p:cNvPicPr>
          <p:nvPr/>
        </p:nvPicPr>
        <p:blipFill>
          <a:blip r:embed="rId3">
            <a:extLst>
              <a:ext uri="{28A0092B-C50C-407E-A947-70E740481C1C}">
                <a14:useLocalDpi xmlns:a14="http://schemas.microsoft.com/office/drawing/2010/main" val="0"/>
              </a:ext>
            </a:extLst>
          </a:blip>
          <a:srcRect l="40143" t="7591" r="40213" b="14970"/>
          <a:stretch>
            <a:fillRect/>
          </a:stretch>
        </p:blipFill>
        <p:spPr bwMode="auto">
          <a:xfrm>
            <a:off x="992188" y="1412875"/>
            <a:ext cx="2233612"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ruta 1"/>
          <p:cNvSpPr txBox="1">
            <a:spLocks noChangeArrowheads="1"/>
          </p:cNvSpPr>
          <p:nvPr/>
        </p:nvSpPr>
        <p:spPr bwMode="auto">
          <a:xfrm>
            <a:off x="3803650" y="2773363"/>
            <a:ext cx="38877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sv-SE" altLang="sv-SE">
              <a:solidFill>
                <a:prstClr val="black"/>
              </a:solidFill>
            </a:endParaRPr>
          </a:p>
        </p:txBody>
      </p:sp>
      <p:cxnSp>
        <p:nvCxnSpPr>
          <p:cNvPr id="5" name="Rak pil 4"/>
          <p:cNvCxnSpPr/>
          <p:nvPr/>
        </p:nvCxnSpPr>
        <p:spPr>
          <a:xfrm>
            <a:off x="2351088" y="4365625"/>
            <a:ext cx="13906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79" name="textruta 5"/>
          <p:cNvSpPr txBox="1">
            <a:spLocks noChangeArrowheads="1"/>
          </p:cNvSpPr>
          <p:nvPr/>
        </p:nvSpPr>
        <p:spPr bwMode="auto">
          <a:xfrm>
            <a:off x="3724275" y="4106863"/>
            <a:ext cx="2881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sv-SE" altLang="sv-SE">
                <a:solidFill>
                  <a:prstClr val="black"/>
                </a:solidFill>
              </a:rPr>
              <a:t>1852 klick</a:t>
            </a:r>
          </a:p>
        </p:txBody>
      </p:sp>
      <p:cxnSp>
        <p:nvCxnSpPr>
          <p:cNvPr id="9" name="Rak pil 8"/>
          <p:cNvCxnSpPr>
            <a:endCxn id="3081" idx="1"/>
          </p:cNvCxnSpPr>
          <p:nvPr/>
        </p:nvCxnSpPr>
        <p:spPr>
          <a:xfrm flipV="1">
            <a:off x="2049463" y="5164138"/>
            <a:ext cx="1754187" cy="64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81" name="textruta 7"/>
          <p:cNvSpPr txBox="1">
            <a:spLocks noChangeArrowheads="1"/>
          </p:cNvSpPr>
          <p:nvPr/>
        </p:nvSpPr>
        <p:spPr bwMode="auto">
          <a:xfrm>
            <a:off x="3803650" y="4932363"/>
            <a:ext cx="2016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sv-SE" altLang="sv-SE">
                <a:solidFill>
                  <a:prstClr val="black"/>
                </a:solidFill>
              </a:rPr>
              <a:t>96 klick</a:t>
            </a:r>
          </a:p>
        </p:txBody>
      </p:sp>
      <p:cxnSp>
        <p:nvCxnSpPr>
          <p:cNvPr id="15" name="Rak pil 14"/>
          <p:cNvCxnSpPr>
            <a:endCxn id="3083" idx="1"/>
          </p:cNvCxnSpPr>
          <p:nvPr/>
        </p:nvCxnSpPr>
        <p:spPr>
          <a:xfrm flipV="1">
            <a:off x="1763713" y="5503863"/>
            <a:ext cx="2039937" cy="423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83" name="textruta 21"/>
          <p:cNvSpPr txBox="1">
            <a:spLocks noChangeArrowheads="1"/>
          </p:cNvSpPr>
          <p:nvPr/>
        </p:nvSpPr>
        <p:spPr bwMode="auto">
          <a:xfrm>
            <a:off x="3803650" y="5273675"/>
            <a:ext cx="201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sv-SE" altLang="sv-SE">
                <a:solidFill>
                  <a:prstClr val="black"/>
                </a:solidFill>
              </a:rPr>
              <a:t>85 klick</a:t>
            </a:r>
          </a:p>
        </p:txBody>
      </p:sp>
      <p:cxnSp>
        <p:nvCxnSpPr>
          <p:cNvPr id="25" name="Rak pil 24"/>
          <p:cNvCxnSpPr/>
          <p:nvPr/>
        </p:nvCxnSpPr>
        <p:spPr>
          <a:xfrm flipV="1">
            <a:off x="3059113" y="5951538"/>
            <a:ext cx="744537" cy="20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85" name="textruta 28"/>
          <p:cNvSpPr txBox="1">
            <a:spLocks noChangeArrowheads="1"/>
          </p:cNvSpPr>
          <p:nvPr/>
        </p:nvSpPr>
        <p:spPr bwMode="auto">
          <a:xfrm>
            <a:off x="3803650" y="5662613"/>
            <a:ext cx="2016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sv-SE" altLang="sv-SE">
                <a:solidFill>
                  <a:prstClr val="black"/>
                </a:solidFill>
              </a:rPr>
              <a:t>97 klick</a:t>
            </a:r>
          </a:p>
        </p:txBody>
      </p:sp>
      <p:sp>
        <p:nvSpPr>
          <p:cNvPr id="16" name="Rektangel med rundade hörn 15"/>
          <p:cNvSpPr/>
          <p:nvPr/>
        </p:nvSpPr>
        <p:spPr>
          <a:xfrm>
            <a:off x="3779912" y="1556792"/>
            <a:ext cx="4536504" cy="1872208"/>
          </a:xfrm>
          <a:prstGeom prst="roundRect">
            <a:avLst/>
          </a:prstGeom>
          <a:solidFill>
            <a:srgbClr val="FFDF1C"/>
          </a:solidFill>
          <a:ln>
            <a:solidFill>
              <a:srgbClr val="FFDF1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smtClean="0">
                <a:solidFill>
                  <a:prstClr val="white"/>
                </a:solidFill>
                <a:latin typeface="Arial"/>
              </a:rPr>
              <a:t>DIGITALA NYHETSBREV</a:t>
            </a:r>
          </a:p>
          <a:p>
            <a:endParaRPr lang="sv-SE" b="1" dirty="0" smtClean="0">
              <a:solidFill>
                <a:prstClr val="white"/>
              </a:solidFill>
              <a:latin typeface="Arial"/>
            </a:endParaRPr>
          </a:p>
          <a:p>
            <a:pPr marL="285750" indent="-285750">
              <a:buFont typeface="Arial" panose="020B0604020202020204" pitchFamily="34" charset="0"/>
              <a:buChar char="•"/>
            </a:pPr>
            <a:r>
              <a:rPr lang="sv-SE" dirty="0" smtClean="0">
                <a:solidFill>
                  <a:srgbClr val="FF0000"/>
                </a:solidFill>
                <a:latin typeface="Arial"/>
              </a:rPr>
              <a:t>138 710 digitala nyhetsbrev via mail!</a:t>
            </a:r>
          </a:p>
          <a:p>
            <a:pPr marL="285750" indent="-285750">
              <a:buFont typeface="Arial" panose="020B0604020202020204" pitchFamily="34" charset="0"/>
              <a:buChar char="•"/>
            </a:pPr>
            <a:r>
              <a:rPr lang="sv-SE" dirty="0" smtClean="0">
                <a:solidFill>
                  <a:srgbClr val="FF0000"/>
                </a:solidFill>
                <a:latin typeface="Arial"/>
              </a:rPr>
              <a:t>43 % öppnade breven</a:t>
            </a:r>
          </a:p>
          <a:p>
            <a:pPr marL="285750" indent="-285750">
              <a:buFont typeface="Arial" panose="020B0604020202020204" pitchFamily="34" charset="0"/>
              <a:buChar char="•"/>
            </a:pPr>
            <a:r>
              <a:rPr lang="sv-SE" dirty="0" smtClean="0">
                <a:solidFill>
                  <a:srgbClr val="FF0000"/>
                </a:solidFill>
                <a:latin typeface="Arial"/>
              </a:rPr>
              <a:t>2130 personer klickade sig vidare</a:t>
            </a:r>
          </a:p>
          <a:p>
            <a:pPr algn="ctr"/>
            <a:endParaRPr lang="sv-SE" dirty="0" smtClean="0">
              <a:solidFill>
                <a:prstClr val="white"/>
              </a:solidFill>
            </a:endParaRPr>
          </a:p>
        </p:txBody>
      </p:sp>
    </p:spTree>
    <p:extLst>
      <p:ext uri="{BB962C8B-B14F-4D97-AF65-F5344CB8AC3E}">
        <p14:creationId xmlns:p14="http://schemas.microsoft.com/office/powerpoint/2010/main" val="2901873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solidFill>
                  <a:schemeClr val="tx2">
                    <a:lumMod val="60000"/>
                    <a:lumOff val="40000"/>
                  </a:schemeClr>
                </a:solidFill>
              </a:rPr>
              <a:t>Nöjda kunder </a:t>
            </a:r>
            <a:endParaRPr lang="sv-SE" dirty="0">
              <a:solidFill>
                <a:schemeClr val="tx2">
                  <a:lumMod val="60000"/>
                  <a:lumOff val="40000"/>
                </a:schemeClr>
              </a:solidFill>
            </a:endParaRPr>
          </a:p>
        </p:txBody>
      </p:sp>
      <p:graphicFrame>
        <p:nvGraphicFramePr>
          <p:cNvPr id="9" name="Platshållare för innehåll 8">
            <a:extLst>
              <a:ext uri="{FF2B5EF4-FFF2-40B4-BE49-F238E27FC236}">
                <a16:creationId xmlns="" xmlns:a16="http://schemas.microsoft.com/office/drawing/2014/main" id="{00000000-0008-0000-2A00-000002000000}"/>
              </a:ext>
            </a:extLst>
          </p:cNvPr>
          <p:cNvGraphicFramePr>
            <a:graphicFrameLocks noGrp="1"/>
          </p:cNvGraphicFramePr>
          <p:nvPr>
            <p:ph idx="1"/>
            <p:extLst/>
          </p:nvPr>
        </p:nvGraphicFramePr>
        <p:xfrm>
          <a:off x="431800" y="1844675"/>
          <a:ext cx="8280400" cy="4213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9375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Prenumerera på vårt nyhetsbrev</a:t>
            </a:r>
            <a:r>
              <a:rPr lang="sv-SE" dirty="0" smtClean="0"/>
              <a:t>!</a:t>
            </a:r>
            <a:endParaRPr lang="sv-SE" dirty="0"/>
          </a:p>
        </p:txBody>
      </p:sp>
      <p:sp>
        <p:nvSpPr>
          <p:cNvPr id="3" name="Platshållare för innehåll 2"/>
          <p:cNvSpPr>
            <a:spLocks noGrp="1"/>
          </p:cNvSpPr>
          <p:nvPr>
            <p:ph idx="1"/>
          </p:nvPr>
        </p:nvSpPr>
        <p:spPr>
          <a:xfrm>
            <a:off x="457200" y="1600201"/>
            <a:ext cx="2746648" cy="4205064"/>
          </a:xfrm>
        </p:spPr>
        <p:txBody>
          <a:bodyPr/>
          <a:lstStyle/>
          <a:p>
            <a:r>
              <a:rPr lang="sv-SE" dirty="0"/>
              <a:t>Klicka på bilden ”Anmäl dig till vårt nyhetsbrev” på första sidan på folksamlopension.se</a:t>
            </a:r>
          </a:p>
          <a:p>
            <a:endParaRPr lang="sv-SE"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1412776"/>
            <a:ext cx="4752528" cy="4274112"/>
          </a:xfrm>
          <a:prstGeom prst="rect">
            <a:avLst/>
          </a:prstGeom>
        </p:spPr>
      </p:pic>
    </p:spTree>
    <p:extLst>
      <p:ext uri="{BB962C8B-B14F-4D97-AF65-F5344CB8AC3E}">
        <p14:creationId xmlns:p14="http://schemas.microsoft.com/office/powerpoint/2010/main" val="1156718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1"/>
          <p:cNvSpPr>
            <a:spLocks noGrp="1"/>
          </p:cNvSpPr>
          <p:nvPr>
            <p:ph type="title"/>
          </p:nvPr>
        </p:nvSpPr>
        <p:spPr>
          <a:xfrm>
            <a:off x="457200" y="413792"/>
            <a:ext cx="8229600" cy="1143000"/>
          </a:xfrm>
        </p:spPr>
        <p:txBody>
          <a:bodyPr>
            <a:normAutofit/>
          </a:bodyPr>
          <a:lstStyle/>
          <a:p>
            <a:r>
              <a:rPr lang="sv-SE" dirty="0"/>
              <a:t>Prenumerera på vårt nyhetsbrev</a:t>
            </a:r>
            <a:r>
              <a:rPr lang="sv-SE" dirty="0" smtClean="0"/>
              <a:t>!</a:t>
            </a:r>
            <a:endParaRPr lang="sv-SE" dirty="0"/>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340768"/>
            <a:ext cx="8011837" cy="4536504"/>
          </a:xfrm>
          <a:prstGeom prst="rect">
            <a:avLst/>
          </a:prstGeom>
        </p:spPr>
      </p:pic>
      <p:sp>
        <p:nvSpPr>
          <p:cNvPr id="2" name="Rektangel 1"/>
          <p:cNvSpPr/>
          <p:nvPr/>
        </p:nvSpPr>
        <p:spPr>
          <a:xfrm>
            <a:off x="2267744" y="4149080"/>
            <a:ext cx="136815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81145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p:txBody>
          <a:bodyPr/>
          <a:lstStyle/>
          <a:p>
            <a:r>
              <a:rPr lang="sv-SE" smtClean="0"/>
              <a:t>Prenumerera på vårt nyhetsbrev!</a:t>
            </a:r>
            <a:endParaRPr lang="sv-SE" dirty="0"/>
          </a:p>
        </p:txBody>
      </p:sp>
      <p:sp>
        <p:nvSpPr>
          <p:cNvPr id="9" name="Platshållare för innehåll 2"/>
          <p:cNvSpPr>
            <a:spLocks noGrp="1"/>
          </p:cNvSpPr>
          <p:nvPr>
            <p:ph idx="1"/>
          </p:nvPr>
        </p:nvSpPr>
        <p:spPr>
          <a:xfrm>
            <a:off x="457200" y="1600200"/>
            <a:ext cx="3250704" cy="4525963"/>
          </a:xfrm>
        </p:spPr>
        <p:txBody>
          <a:bodyPr/>
          <a:lstStyle/>
          <a:p>
            <a:r>
              <a:rPr lang="sv-SE" dirty="0" smtClean="0"/>
              <a:t>Klicka på bilden ”Anmäl dig till vårt nyhetsbrev” på första sidan på folksamlopension.se</a:t>
            </a:r>
          </a:p>
          <a:p>
            <a:endParaRPr lang="sv-SE" dirty="0"/>
          </a:p>
        </p:txBody>
      </p:sp>
      <p:sp>
        <p:nvSpPr>
          <p:cNvPr id="2" name="Rektangel 1"/>
          <p:cNvSpPr/>
          <p:nvPr/>
        </p:nvSpPr>
        <p:spPr>
          <a:xfrm>
            <a:off x="2267744" y="4149080"/>
            <a:ext cx="136815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1340768"/>
            <a:ext cx="3312368" cy="2590371"/>
          </a:xfrm>
          <a:prstGeom prst="rect">
            <a:avLst/>
          </a:prstGeom>
        </p:spPr>
      </p:pic>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3645024"/>
            <a:ext cx="4832536" cy="2736304"/>
          </a:xfrm>
          <a:prstGeom prst="rect">
            <a:avLst/>
          </a:prstGeom>
        </p:spPr>
      </p:pic>
      <p:sp>
        <p:nvSpPr>
          <p:cNvPr id="11" name="Rektangel 10"/>
          <p:cNvSpPr/>
          <p:nvPr/>
        </p:nvSpPr>
        <p:spPr>
          <a:xfrm>
            <a:off x="3127840" y="5301208"/>
            <a:ext cx="93610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9399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611560" y="1627936"/>
            <a:ext cx="3024696" cy="36614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ktangel 6"/>
          <p:cNvSpPr/>
          <p:nvPr/>
        </p:nvSpPr>
        <p:spPr>
          <a:xfrm>
            <a:off x="323528" y="404664"/>
            <a:ext cx="8496944" cy="646331"/>
          </a:xfrm>
          <a:prstGeom prst="rect">
            <a:avLst/>
          </a:prstGeom>
        </p:spPr>
        <p:txBody>
          <a:bodyPr wrap="square">
            <a:spAutoFit/>
          </a:bodyPr>
          <a:lstStyle/>
          <a:p>
            <a:r>
              <a:rPr lang="sv-SE" sz="3600" b="1" spc="-150" dirty="0" smtClean="0">
                <a:solidFill>
                  <a:srgbClr val="464646">
                    <a:lumMod val="60000"/>
                    <a:lumOff val="40000"/>
                  </a:srgbClr>
                </a:solidFill>
                <a:latin typeface="Arial"/>
              </a:rPr>
              <a:t>Premiebefrielseförsäkring</a:t>
            </a:r>
            <a:endParaRPr lang="sv-SE" dirty="0">
              <a:solidFill>
                <a:prstClr val="black"/>
              </a:solidFill>
            </a:endParaRPr>
          </a:p>
        </p:txBody>
      </p:sp>
      <p:sp>
        <p:nvSpPr>
          <p:cNvPr id="9" name="textruta 8"/>
          <p:cNvSpPr txBox="1"/>
          <p:nvPr/>
        </p:nvSpPr>
        <p:spPr>
          <a:xfrm>
            <a:off x="4067944" y="1578272"/>
            <a:ext cx="4752528" cy="4154984"/>
          </a:xfrm>
          <a:prstGeom prst="rect">
            <a:avLst/>
          </a:prstGeom>
          <a:noFill/>
        </p:spPr>
        <p:txBody>
          <a:bodyPr wrap="square" rtlCol="0">
            <a:spAutoFit/>
          </a:bodyPr>
          <a:lstStyle/>
          <a:p>
            <a:pPr marL="342900" indent="-342900">
              <a:buClr>
                <a:srgbClr val="FF0000"/>
              </a:buClr>
              <a:buFont typeface="Arial" panose="020B0604020202020204" pitchFamily="34" charset="0"/>
              <a:buChar char="•"/>
            </a:pPr>
            <a:r>
              <a:rPr lang="sv-SE" sz="2400" dirty="0" smtClean="0">
                <a:solidFill>
                  <a:prstClr val="black"/>
                </a:solidFill>
              </a:rPr>
              <a:t>Viktiga pengar som betalas in till tjänstepensionen vid sjukdom</a:t>
            </a:r>
          </a:p>
          <a:p>
            <a:pPr marL="342900" indent="-342900">
              <a:buClr>
                <a:srgbClr val="FF0000"/>
              </a:buClr>
              <a:buFont typeface="Arial" panose="020B0604020202020204" pitchFamily="34" charset="0"/>
              <a:buChar char="•"/>
            </a:pPr>
            <a:endParaRPr lang="sv-SE" sz="2400" dirty="0" smtClean="0">
              <a:solidFill>
                <a:prstClr val="black"/>
              </a:solidFill>
            </a:endParaRPr>
          </a:p>
          <a:p>
            <a:pPr marL="342900" indent="-342900">
              <a:buClr>
                <a:srgbClr val="FF0000"/>
              </a:buClr>
              <a:buFont typeface="Arial" panose="020B0604020202020204" pitchFamily="34" charset="0"/>
              <a:buChar char="•"/>
            </a:pPr>
            <a:r>
              <a:rPr lang="sv-SE" sz="2400" dirty="0" smtClean="0">
                <a:solidFill>
                  <a:prstClr val="black"/>
                </a:solidFill>
              </a:rPr>
              <a:t>Motsvarande belopp som när du var frisk</a:t>
            </a:r>
          </a:p>
          <a:p>
            <a:endParaRPr lang="sv-SE" sz="2400" dirty="0">
              <a:solidFill>
                <a:prstClr val="black"/>
              </a:solidFill>
            </a:endParaRPr>
          </a:p>
          <a:p>
            <a:r>
              <a:rPr lang="sv-SE" sz="2400" dirty="0" smtClean="0">
                <a:solidFill>
                  <a:srgbClr val="DE122C"/>
                </a:solidFill>
              </a:rPr>
              <a:t>Exempel:</a:t>
            </a:r>
          </a:p>
          <a:p>
            <a:endParaRPr lang="sv-SE" sz="2400" dirty="0" smtClean="0">
              <a:solidFill>
                <a:prstClr val="black"/>
              </a:solidFill>
            </a:endParaRPr>
          </a:p>
          <a:p>
            <a:r>
              <a:rPr lang="sv-SE" sz="2400" dirty="0" smtClean="0">
                <a:solidFill>
                  <a:prstClr val="black"/>
                </a:solidFill>
              </a:rPr>
              <a:t>Saras lön 23 500 kr/mån</a:t>
            </a:r>
          </a:p>
          <a:p>
            <a:endParaRPr lang="sv-SE" sz="2400" dirty="0">
              <a:solidFill>
                <a:prstClr val="black"/>
              </a:solidFill>
            </a:endParaRPr>
          </a:p>
          <a:p>
            <a:r>
              <a:rPr lang="sv-SE" sz="2400" dirty="0" smtClean="0">
                <a:solidFill>
                  <a:prstClr val="black"/>
                </a:solidFill>
              </a:rPr>
              <a:t>Årspremien: drygt 12 500 kr</a:t>
            </a:r>
          </a:p>
        </p:txBody>
      </p:sp>
    </p:spTree>
    <p:extLst>
      <p:ext uri="{BB962C8B-B14F-4D97-AF65-F5344CB8AC3E}">
        <p14:creationId xmlns:p14="http://schemas.microsoft.com/office/powerpoint/2010/main" val="23047116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lstStyle/>
          <a:p>
            <a:pPr marL="0" indent="0" algn="ctr">
              <a:buNone/>
            </a:pPr>
            <a:endParaRPr lang="sv-SE" dirty="0" smtClean="0"/>
          </a:p>
          <a:p>
            <a:pPr marL="0" indent="0" algn="ctr">
              <a:buNone/>
            </a:pPr>
            <a:r>
              <a:rPr lang="sv-SE" sz="6000" dirty="0" smtClean="0"/>
              <a:t>Nu blir det film</a:t>
            </a:r>
            <a:endParaRPr lang="sv-SE" dirty="0"/>
          </a:p>
        </p:txBody>
      </p:sp>
    </p:spTree>
    <p:extLst>
      <p:ext uri="{BB962C8B-B14F-4D97-AF65-F5344CB8AC3E}">
        <p14:creationId xmlns:p14="http://schemas.microsoft.com/office/powerpoint/2010/main" val="294641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Som ni hittar på </a:t>
            </a:r>
            <a:r>
              <a:rPr lang="sv-SE" dirty="0" err="1" smtClean="0"/>
              <a:t>youtube</a:t>
            </a:r>
            <a:r>
              <a:rPr lang="sv-SE" dirty="0" smtClean="0"/>
              <a:t>:</a:t>
            </a:r>
            <a:br>
              <a:rPr lang="sv-SE" dirty="0" smtClean="0"/>
            </a:br>
            <a:r>
              <a:rPr lang="sv-SE" dirty="0" smtClean="0"/>
              <a:t>Folksam-LO Pension</a:t>
            </a:r>
            <a:endParaRPr lang="sv-SE"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628801"/>
            <a:ext cx="6552728" cy="3685910"/>
          </a:xfrm>
        </p:spPr>
      </p:pic>
    </p:spTree>
    <p:extLst>
      <p:ext uri="{BB962C8B-B14F-4D97-AF65-F5344CB8AC3E}">
        <p14:creationId xmlns:p14="http://schemas.microsoft.com/office/powerpoint/2010/main" val="259900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Några reflektioner</a:t>
            </a:r>
            <a:endParaRPr lang="sv-SE" dirty="0"/>
          </a:p>
        </p:txBody>
      </p:sp>
    </p:spTree>
    <p:extLst>
      <p:ext uri="{BB962C8B-B14F-4D97-AF65-F5344CB8AC3E}">
        <p14:creationId xmlns:p14="http://schemas.microsoft.com/office/powerpoint/2010/main" val="2514666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Folksam LO Pension ett stabilt bolag</a:t>
            </a:r>
            <a:endParaRPr lang="sv-SE" dirty="0"/>
          </a:p>
        </p:txBody>
      </p:sp>
      <p:sp>
        <p:nvSpPr>
          <p:cNvPr id="4" name="Platshållare för innehåll 3"/>
          <p:cNvSpPr>
            <a:spLocks noGrp="1"/>
          </p:cNvSpPr>
          <p:nvPr>
            <p:ph idx="1"/>
          </p:nvPr>
        </p:nvSpPr>
        <p:spPr>
          <a:xfrm>
            <a:off x="457200" y="1600201"/>
            <a:ext cx="8435280" cy="4205064"/>
          </a:xfrm>
        </p:spPr>
        <p:txBody>
          <a:bodyPr/>
          <a:lstStyle/>
          <a:p>
            <a:r>
              <a:rPr lang="sv-SE" sz="1600" b="1" dirty="0">
                <a:latin typeface="+mj-lt"/>
              </a:rPr>
              <a:t>Fin avkastning över </a:t>
            </a:r>
            <a:r>
              <a:rPr lang="sv-SE" sz="1600" b="1" dirty="0" smtClean="0">
                <a:latin typeface="+mj-lt"/>
              </a:rPr>
              <a:t>åren – snitt 10 år 6,1% , snitt 5 år 8,9 %</a:t>
            </a:r>
            <a:endParaRPr lang="sv-SE" sz="1600" b="1" dirty="0">
              <a:latin typeface="+mj-lt"/>
            </a:endParaRPr>
          </a:p>
          <a:p>
            <a:endParaRPr lang="sv-SE" sz="1600" b="1" dirty="0">
              <a:latin typeface="+mj-lt"/>
            </a:endParaRPr>
          </a:p>
          <a:p>
            <a:r>
              <a:rPr lang="sv-SE" sz="1600" b="1" dirty="0">
                <a:latin typeface="+mj-lt"/>
              </a:rPr>
              <a:t>Låga avgifter – effektiv </a:t>
            </a:r>
            <a:r>
              <a:rPr lang="sv-SE" sz="1600" b="1" dirty="0" smtClean="0">
                <a:latin typeface="+mj-lt"/>
              </a:rPr>
              <a:t>administration</a:t>
            </a:r>
            <a:endParaRPr lang="sv-SE" sz="1600" b="1" dirty="0">
              <a:latin typeface="+mj-lt"/>
            </a:endParaRPr>
          </a:p>
          <a:p>
            <a:endParaRPr lang="sv-SE" sz="1600" b="1" dirty="0" smtClean="0">
              <a:latin typeface="+mj-lt"/>
            </a:endParaRPr>
          </a:p>
          <a:p>
            <a:r>
              <a:rPr lang="sv-SE" sz="1600" b="1" dirty="0" smtClean="0">
                <a:latin typeface="+mj-lt"/>
              </a:rPr>
              <a:t>Ett schysst erbjudande med hållbarhet</a:t>
            </a:r>
          </a:p>
          <a:p>
            <a:endParaRPr lang="sv-SE" sz="1600" b="1" dirty="0">
              <a:latin typeface="+mj-lt"/>
            </a:endParaRPr>
          </a:p>
          <a:p>
            <a:r>
              <a:rPr lang="sv-SE" sz="1600" b="1" dirty="0">
                <a:latin typeface="+mj-lt"/>
              </a:rPr>
              <a:t>Stor </a:t>
            </a:r>
            <a:r>
              <a:rPr lang="sv-SE" sz="1600" b="1" dirty="0" smtClean="0">
                <a:latin typeface="+mj-lt"/>
              </a:rPr>
              <a:t>marknadsandel</a:t>
            </a:r>
            <a:endParaRPr lang="sv-SE" dirty="0"/>
          </a:p>
          <a:p>
            <a:endParaRPr lang="sv-SE" dirty="0" smtClean="0"/>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072086"/>
            <a:ext cx="4248150" cy="2381250"/>
          </a:xfrm>
          <a:prstGeom prst="rect">
            <a:avLst/>
          </a:prstGeom>
          <a:ln>
            <a:noFill/>
          </a:ln>
          <a:effectLst>
            <a:outerShdw blurRad="292100" dist="139700" dir="2700000" algn="tl" rotWithShape="0">
              <a:srgbClr val="333333">
                <a:alpha val="65000"/>
              </a:srgbClr>
            </a:outerShdw>
          </a:effectLst>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6158" y="1268760"/>
            <a:ext cx="1238250" cy="1238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1441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4294967295"/>
          </p:nvPr>
        </p:nvSpPr>
        <p:spPr>
          <a:xfrm>
            <a:off x="676275" y="6380163"/>
            <a:ext cx="7251700" cy="306387"/>
          </a:xfrm>
          <a:prstGeom prst="rect">
            <a:avLst/>
          </a:prstGeom>
        </p:spPr>
        <p:txBody>
          <a:bodyPr/>
          <a:lstStyle/>
          <a:p>
            <a:fld id="{E46A201E-5CBA-4A80-B5B9-B4DFA52F4894}" type="slidenum">
              <a:rPr lang="sv-SE"/>
              <a:pPr/>
              <a:t>6</a:t>
            </a:fld>
            <a:r>
              <a:rPr lang="sv-SE"/>
              <a:t>  Titel på presentationen  </a:t>
            </a:r>
            <a:fld id="{15EBAEF0-20F0-4A8F-82FC-43F9F8EF5C03}" type="datetime1">
              <a:rPr lang="sv-SE"/>
              <a:pPr/>
              <a:t>2017-03-17</a:t>
            </a:fld>
            <a:r>
              <a:rPr lang="sv-SE"/>
              <a:t> </a:t>
            </a:r>
          </a:p>
        </p:txBody>
      </p:sp>
      <p:sp>
        <p:nvSpPr>
          <p:cNvPr id="48130" name="Rectangle 2"/>
          <p:cNvSpPr>
            <a:spLocks noGrp="1" noChangeArrowheads="1"/>
          </p:cNvSpPr>
          <p:nvPr>
            <p:ph type="title"/>
          </p:nvPr>
        </p:nvSpPr>
        <p:spPr>
          <a:xfrm>
            <a:off x="685800" y="247973"/>
            <a:ext cx="8278688" cy="948779"/>
          </a:xfrm>
        </p:spPr>
        <p:txBody>
          <a:bodyPr/>
          <a:lstStyle/>
          <a:p>
            <a:r>
              <a:rPr lang="sv-SE" sz="3000" dirty="0" smtClean="0"/>
              <a:t>Kryssmarknaden – Premier</a:t>
            </a:r>
            <a:r>
              <a:rPr lang="sv-SE" sz="2800" dirty="0" smtClean="0"/>
              <a:t> </a:t>
            </a:r>
            <a:r>
              <a:rPr lang="sv-SE" sz="2000" dirty="0" smtClean="0"/>
              <a:t>(mkr)  </a:t>
            </a:r>
            <a:r>
              <a:rPr lang="sv-SE" sz="2800" dirty="0" smtClean="0"/>
              <a:t>Q4 2016 </a:t>
            </a:r>
            <a:r>
              <a:rPr lang="sv-SE" sz="3000" dirty="0" smtClean="0"/>
              <a:t/>
            </a:r>
            <a:br>
              <a:rPr lang="sv-SE" sz="3000" dirty="0" smtClean="0"/>
            </a:br>
            <a:r>
              <a:rPr lang="sv-SE" sz="2000" dirty="0" smtClean="0"/>
              <a:t>Källa: Svensk Försäkring – rullande 4 kvartal </a:t>
            </a:r>
            <a:endParaRPr lang="sv-SE" sz="2000" dirty="0"/>
          </a:p>
        </p:txBody>
      </p:sp>
      <p:pic>
        <p:nvPicPr>
          <p:cNvPr id="3" name="Bildobjekt 2"/>
          <p:cNvPicPr>
            <a:picLocks noChangeAspect="1"/>
          </p:cNvPicPr>
          <p:nvPr/>
        </p:nvPicPr>
        <p:blipFill>
          <a:blip r:embed="rId3"/>
          <a:stretch>
            <a:fillRect/>
          </a:stretch>
        </p:blipFill>
        <p:spPr>
          <a:xfrm>
            <a:off x="1187624" y="1196752"/>
            <a:ext cx="7128792" cy="4647101"/>
          </a:xfrm>
          <a:prstGeom prst="rect">
            <a:avLst/>
          </a:prstGeom>
        </p:spPr>
      </p:pic>
    </p:spTree>
    <p:extLst>
      <p:ext uri="{BB962C8B-B14F-4D97-AF65-F5344CB8AC3E}">
        <p14:creationId xmlns:p14="http://schemas.microsoft.com/office/powerpoint/2010/main" val="1902820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solidFill>
                  <a:schemeClr val="tx2">
                    <a:lumMod val="60000"/>
                    <a:lumOff val="40000"/>
                  </a:schemeClr>
                </a:solidFill>
              </a:rPr>
              <a:t>Marknadsandelar Avtalspension SAF-LO Q3 2016</a:t>
            </a:r>
            <a:endParaRPr lang="sv-SE" dirty="0">
              <a:solidFill>
                <a:schemeClr val="tx2">
                  <a:lumMod val="60000"/>
                  <a:lumOff val="40000"/>
                </a:schemeClr>
              </a:solidFill>
            </a:endParaRPr>
          </a:p>
        </p:txBody>
      </p:sp>
      <p:sp>
        <p:nvSpPr>
          <p:cNvPr id="3" name="Platshållare för innehåll 2"/>
          <p:cNvSpPr>
            <a:spLocks noGrp="1"/>
          </p:cNvSpPr>
          <p:nvPr>
            <p:ph idx="1"/>
          </p:nvPr>
        </p:nvSpPr>
        <p:spPr/>
        <p:txBody>
          <a:bodyPr/>
          <a:lstStyle/>
          <a:p>
            <a:r>
              <a:rPr lang="sv-SE" sz="1800" b="1" dirty="0" smtClean="0"/>
              <a:t>Bolag </a:t>
            </a:r>
            <a:r>
              <a:rPr lang="sv-SE" sz="1800" dirty="0" smtClean="0"/>
              <a:t>			</a:t>
            </a:r>
            <a:r>
              <a:rPr lang="sv-SE" sz="1800" b="1" dirty="0" smtClean="0"/>
              <a:t>Antal med 		Totalt		Fond</a:t>
            </a:r>
          </a:p>
          <a:p>
            <a:r>
              <a:rPr lang="sv-SE" b="1" dirty="0" smtClean="0"/>
              <a:t>			överförd premie</a:t>
            </a:r>
          </a:p>
          <a:p>
            <a:endParaRPr lang="sv-SE" dirty="0" smtClean="0"/>
          </a:p>
          <a:p>
            <a:r>
              <a:rPr lang="sv-SE" dirty="0"/>
              <a:t>AMF			1 012 015 st.		74,3 %		  8,6 %</a:t>
            </a:r>
          </a:p>
          <a:p>
            <a:endParaRPr lang="sv-SE" dirty="0"/>
          </a:p>
          <a:p>
            <a:r>
              <a:rPr lang="sv-SE" sz="1800" dirty="0" smtClean="0">
                <a:solidFill>
                  <a:srgbClr val="FF0000"/>
                </a:solidFill>
              </a:rPr>
              <a:t>Folksam LO Pension	   221 264 st.		16,3 %		62,1 %</a:t>
            </a:r>
          </a:p>
          <a:p>
            <a:endParaRPr lang="sv-SE" sz="1800" dirty="0"/>
          </a:p>
          <a:p>
            <a:r>
              <a:rPr lang="sv-SE" sz="1800" dirty="0" smtClean="0"/>
              <a:t>Nordea			    35 184 st.		  2,6 %		  9,9 %</a:t>
            </a:r>
          </a:p>
          <a:p>
            <a:endParaRPr lang="sv-SE" sz="1800" dirty="0"/>
          </a:p>
          <a:p>
            <a:r>
              <a:rPr lang="sv-SE" sz="1800" dirty="0" smtClean="0"/>
              <a:t>Swedbank		    30 767 st.		  2,2 %		 8,6 %					</a:t>
            </a:r>
            <a:endParaRPr lang="sv-SE" sz="1800" dirty="0"/>
          </a:p>
        </p:txBody>
      </p:sp>
    </p:spTree>
    <p:extLst>
      <p:ext uri="{BB962C8B-B14F-4D97-AF65-F5344CB8AC3E}">
        <p14:creationId xmlns:p14="http://schemas.microsoft.com/office/powerpoint/2010/main" val="1800545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
            </a:r>
            <a:br>
              <a:rPr lang="sv-SE" dirty="0" smtClean="0"/>
            </a:br>
            <a:r>
              <a:rPr lang="sv-SE" dirty="0"/>
              <a:t/>
            </a:r>
            <a:br>
              <a:rPr lang="sv-SE" dirty="0"/>
            </a:br>
            <a:r>
              <a:rPr lang="sv-SE" dirty="0" smtClean="0"/>
              <a:t/>
            </a:r>
            <a:br>
              <a:rPr lang="sv-SE" dirty="0" smtClean="0"/>
            </a:br>
            <a:r>
              <a:rPr lang="sv-SE" dirty="0"/>
              <a:t/>
            </a:r>
            <a:br>
              <a:rPr lang="sv-SE" dirty="0"/>
            </a:br>
            <a:r>
              <a:rPr lang="sv-SE" dirty="0" smtClean="0"/>
              <a:t/>
            </a:r>
            <a:br>
              <a:rPr lang="sv-SE" dirty="0" smtClean="0"/>
            </a:br>
            <a:r>
              <a:rPr lang="sv-SE" sz="4900" dirty="0" smtClean="0"/>
              <a:t>Samverkan för medlemsnytta</a:t>
            </a:r>
            <a:endParaRPr lang="sv-SE" sz="4900" dirty="0"/>
          </a:p>
        </p:txBody>
      </p:sp>
      <p:sp>
        <p:nvSpPr>
          <p:cNvPr id="5" name="Båge 4"/>
          <p:cNvSpPr/>
          <p:nvPr/>
        </p:nvSpPr>
        <p:spPr>
          <a:xfrm>
            <a:off x="971600" y="4149080"/>
            <a:ext cx="11161240" cy="1368152"/>
          </a:xfrm>
          <a:prstGeom prst="arc">
            <a:avLst>
              <a:gd name="adj1" fmla="val 10765223"/>
              <a:gd name="adj2" fmla="val 19033976"/>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sv-SE">
              <a:solidFill>
                <a:prstClr val="black"/>
              </a:solidFill>
            </a:endParaRPr>
          </a:p>
        </p:txBody>
      </p:sp>
    </p:spTree>
    <p:extLst>
      <p:ext uri="{BB962C8B-B14F-4D97-AF65-F5344CB8AC3E}">
        <p14:creationId xmlns:p14="http://schemas.microsoft.com/office/powerpoint/2010/main" val="203384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Våra mål 2017</a:t>
            </a:r>
            <a:endParaRPr lang="sv-SE" dirty="0"/>
          </a:p>
        </p:txBody>
      </p:sp>
      <p:sp>
        <p:nvSpPr>
          <p:cNvPr id="3" name="Platshållare för innehåll 2"/>
          <p:cNvSpPr>
            <a:spLocks noGrp="1"/>
          </p:cNvSpPr>
          <p:nvPr>
            <p:ph idx="1"/>
          </p:nvPr>
        </p:nvSpPr>
        <p:spPr>
          <a:xfrm>
            <a:off x="457200" y="2104256"/>
            <a:ext cx="8229600" cy="4205064"/>
          </a:xfrm>
        </p:spPr>
        <p:txBody>
          <a:bodyPr>
            <a:normAutofit/>
          </a:bodyPr>
          <a:lstStyle/>
          <a:p>
            <a:pPr marL="342900" indent="-342900">
              <a:buFont typeface="Arial" panose="020B0604020202020204" pitchFamily="34" charset="0"/>
              <a:buChar char="•"/>
            </a:pPr>
            <a:r>
              <a:rPr lang="sv-SE" sz="1600" b="1" dirty="0">
                <a:latin typeface="+mj-lt"/>
              </a:rPr>
              <a:t>Fortsätta att öka antalet </a:t>
            </a:r>
            <a:r>
              <a:rPr lang="sv-SE" sz="1600" b="1" dirty="0" smtClean="0">
                <a:latin typeface="+mj-lt"/>
              </a:rPr>
              <a:t>kunder</a:t>
            </a:r>
          </a:p>
          <a:p>
            <a:pPr marL="342900" indent="-342900">
              <a:buFont typeface="Arial" panose="020B0604020202020204" pitchFamily="34" charset="0"/>
              <a:buChar char="•"/>
            </a:pPr>
            <a:endParaRPr lang="sv-SE" sz="1600" b="1" dirty="0">
              <a:latin typeface="+mj-lt"/>
            </a:endParaRPr>
          </a:p>
          <a:p>
            <a:pPr marL="342900" indent="-342900">
              <a:buFont typeface="Arial" panose="020B0604020202020204" pitchFamily="34" charset="0"/>
              <a:buChar char="•"/>
            </a:pPr>
            <a:r>
              <a:rPr lang="sv-SE" sz="1600" b="1" dirty="0">
                <a:latin typeface="+mj-lt"/>
              </a:rPr>
              <a:t>Öka lojaliteten hos kunderna genom att bekräfta deras </a:t>
            </a:r>
            <a:r>
              <a:rPr lang="sv-SE" sz="1600" b="1" dirty="0" smtClean="0">
                <a:latin typeface="+mj-lt"/>
              </a:rPr>
              <a:t>val</a:t>
            </a:r>
            <a:endParaRPr lang="sv-SE" sz="1600" b="1" dirty="0">
              <a:latin typeface="+mj-lt"/>
            </a:endParaRPr>
          </a:p>
          <a:p>
            <a:pPr marL="342900" indent="-342900">
              <a:buFont typeface="Arial" panose="020B0604020202020204" pitchFamily="34" charset="0"/>
              <a:buChar char="•"/>
            </a:pPr>
            <a:endParaRPr lang="sv-SE" sz="1600" b="1" dirty="0">
              <a:latin typeface="+mj-lt"/>
            </a:endParaRPr>
          </a:p>
          <a:p>
            <a:pPr marL="342900" indent="-342900">
              <a:buFont typeface="Arial" panose="020B0604020202020204" pitchFamily="34" charset="0"/>
              <a:buChar char="•"/>
            </a:pPr>
            <a:r>
              <a:rPr lang="sv-SE" sz="1600" b="1" dirty="0">
                <a:latin typeface="+mj-lt"/>
              </a:rPr>
              <a:t>Fortsätta att ha ett konkurrenskraftigt erbjudande</a:t>
            </a:r>
          </a:p>
          <a:p>
            <a:pPr marL="342900" indent="-342900">
              <a:buFont typeface="Arial" panose="020B0604020202020204" pitchFamily="34" charset="0"/>
              <a:buChar char="•"/>
            </a:pPr>
            <a:endParaRPr lang="sv-SE" sz="1600" b="1" dirty="0" smtClean="0">
              <a:latin typeface="+mj-lt"/>
            </a:endParaRPr>
          </a:p>
          <a:p>
            <a:pPr marL="342900" indent="-342900">
              <a:buFont typeface="Arial" panose="020B0604020202020204" pitchFamily="34" charset="0"/>
              <a:buChar char="•"/>
            </a:pPr>
            <a:r>
              <a:rPr lang="sv-SE" sz="1600" b="1" dirty="0" smtClean="0">
                <a:latin typeface="+mj-lt"/>
              </a:rPr>
              <a:t>Fler </a:t>
            </a:r>
            <a:r>
              <a:rPr lang="sv-SE" sz="1600" b="1" dirty="0">
                <a:latin typeface="+mj-lt"/>
              </a:rPr>
              <a:t>nöjda </a:t>
            </a:r>
            <a:r>
              <a:rPr lang="sv-SE" sz="1600" b="1" dirty="0" smtClean="0">
                <a:latin typeface="+mj-lt"/>
              </a:rPr>
              <a:t>kunder</a:t>
            </a:r>
          </a:p>
          <a:p>
            <a:pPr marL="342900" indent="-342900">
              <a:buFont typeface="Arial" panose="020B0604020202020204" pitchFamily="34" charset="0"/>
              <a:buChar char="•"/>
            </a:pPr>
            <a:endParaRPr lang="sv-SE" sz="1600" b="1" dirty="0">
              <a:latin typeface="+mj-lt"/>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320" y="260648"/>
            <a:ext cx="3537160" cy="1982713"/>
          </a:xfrm>
          <a:prstGeom prst="rect">
            <a:avLst/>
          </a:prstGeom>
          <a:ln>
            <a:noFill/>
          </a:ln>
          <a:effectLst>
            <a:outerShdw blurRad="292100" dist="139700" dir="2700000" algn="tl" rotWithShape="0">
              <a:srgbClr val="333333">
                <a:alpha val="65000"/>
              </a:srgbClr>
            </a:outerShdw>
          </a:effectLst>
        </p:spPr>
      </p:pic>
      <p:sp>
        <p:nvSpPr>
          <p:cNvPr id="5" name="Rektangel med rundade hörn 4"/>
          <p:cNvSpPr/>
          <p:nvPr/>
        </p:nvSpPr>
        <p:spPr>
          <a:xfrm>
            <a:off x="755576" y="4437112"/>
            <a:ext cx="4536504" cy="2016224"/>
          </a:xfrm>
          <a:prstGeom prst="roundRect">
            <a:avLst/>
          </a:prstGeom>
          <a:solidFill>
            <a:srgbClr val="FFDF1C"/>
          </a:solidFill>
          <a:ln>
            <a:solidFill>
              <a:srgbClr val="FFDF1C"/>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smtClean="0">
                <a:solidFill>
                  <a:prstClr val="white"/>
                </a:solidFill>
                <a:latin typeface="Arial"/>
              </a:rPr>
              <a:t>VÅRA UTMANINGAR</a:t>
            </a:r>
          </a:p>
          <a:p>
            <a:pPr marL="285750" indent="-285750">
              <a:buFont typeface="Arial" panose="020B0604020202020204" pitchFamily="34" charset="0"/>
              <a:buChar char="•"/>
            </a:pPr>
            <a:r>
              <a:rPr lang="sv-SE" dirty="0" smtClean="0">
                <a:solidFill>
                  <a:srgbClr val="FF0000"/>
                </a:solidFill>
                <a:latin typeface="Arial"/>
              </a:rPr>
              <a:t>Nå ut till de unga </a:t>
            </a:r>
          </a:p>
          <a:p>
            <a:pPr marL="285750" indent="-285750">
              <a:buFont typeface="Arial" panose="020B0604020202020204" pitchFamily="34" charset="0"/>
              <a:buChar char="•"/>
            </a:pPr>
            <a:r>
              <a:rPr lang="sv-SE" dirty="0" smtClean="0">
                <a:solidFill>
                  <a:srgbClr val="FF0000"/>
                </a:solidFill>
                <a:latin typeface="Arial"/>
              </a:rPr>
              <a:t>Digitalisera – hemsida, digitala verktyg och nya kanaler</a:t>
            </a:r>
          </a:p>
          <a:p>
            <a:pPr marL="285750" indent="-285750">
              <a:buFont typeface="Arial" panose="020B0604020202020204" pitchFamily="34" charset="0"/>
              <a:buChar char="•"/>
            </a:pPr>
            <a:r>
              <a:rPr lang="sv-SE" dirty="0" smtClean="0">
                <a:solidFill>
                  <a:srgbClr val="FF0000"/>
                </a:solidFill>
                <a:latin typeface="Arial"/>
              </a:rPr>
              <a:t>Tydligare hållbarhet</a:t>
            </a:r>
          </a:p>
          <a:p>
            <a:pPr marL="285750" indent="-285750">
              <a:buFont typeface="Arial" panose="020B0604020202020204" pitchFamily="34" charset="0"/>
              <a:buChar char="•"/>
            </a:pPr>
            <a:r>
              <a:rPr lang="sv-SE" dirty="0" smtClean="0">
                <a:solidFill>
                  <a:srgbClr val="FF0000"/>
                </a:solidFill>
                <a:latin typeface="Arial"/>
              </a:rPr>
              <a:t>Sedd och trygg</a:t>
            </a:r>
          </a:p>
          <a:p>
            <a:pPr algn="ctr"/>
            <a:endParaRPr lang="sv-SE" dirty="0" smtClean="0">
              <a:solidFill>
                <a:prstClr val="white"/>
              </a:solidFill>
            </a:endParaRPr>
          </a:p>
        </p:txBody>
      </p:sp>
    </p:spTree>
    <p:extLst>
      <p:ext uri="{BB962C8B-B14F-4D97-AF65-F5344CB8AC3E}">
        <p14:creationId xmlns:p14="http://schemas.microsoft.com/office/powerpoint/2010/main" val="83130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Folksam LO Pension Grå">
  <a:themeElements>
    <a:clrScheme name="Galleri">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olksam LO Pens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olksam LO Pension Röd">
  <a:themeElements>
    <a:clrScheme name="Galleri">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olksam LO Pens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pitel med gul bakgr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lksam LO Pens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Kapitel med gul bakgr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lksam LO Pens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Kapitel med gul bakgr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lksam LO Pens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olksam">
    <a:dk1>
      <a:srgbClr val="000000"/>
    </a:dk1>
    <a:lt1>
      <a:srgbClr val="FFFFFF"/>
    </a:lt1>
    <a:dk2>
      <a:srgbClr val="009FE4"/>
    </a:dk2>
    <a:lt2>
      <a:srgbClr val="009FE4"/>
    </a:lt2>
    <a:accent1>
      <a:srgbClr val="E6007E"/>
    </a:accent1>
    <a:accent2>
      <a:srgbClr val="B0CB0B"/>
    </a:accent2>
    <a:accent3>
      <a:srgbClr val="FFCC00"/>
    </a:accent3>
    <a:accent4>
      <a:srgbClr val="A49B91"/>
    </a:accent4>
    <a:accent5>
      <a:srgbClr val="EBE7DE"/>
    </a:accent5>
    <a:accent6>
      <a:srgbClr val="84B6CC"/>
    </a:accent6>
    <a:hlink>
      <a:srgbClr val="373ABE"/>
    </a:hlink>
    <a:folHlink>
      <a:srgbClr val="C2BCB3"/>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Folksam</Template>
  <TotalTime>5783</TotalTime>
  <Words>641</Words>
  <Application>Microsoft Office PowerPoint</Application>
  <PresentationFormat>Bildspel på skärmen (4:3)</PresentationFormat>
  <Paragraphs>179</Paragraphs>
  <Slides>31</Slides>
  <Notes>14</Notes>
  <HiddenSlides>2</HiddenSlides>
  <MMClips>0</MMClips>
  <ScaleCrop>false</ScaleCrop>
  <HeadingPairs>
    <vt:vector size="6" baseType="variant">
      <vt:variant>
        <vt:lpstr>Använt teckensnitt</vt:lpstr>
      </vt:variant>
      <vt:variant>
        <vt:i4>4</vt:i4>
      </vt:variant>
      <vt:variant>
        <vt:lpstr>Tema</vt:lpstr>
      </vt:variant>
      <vt:variant>
        <vt:i4>5</vt:i4>
      </vt:variant>
      <vt:variant>
        <vt:lpstr>Bildrubriker</vt:lpstr>
      </vt:variant>
      <vt:variant>
        <vt:i4>31</vt:i4>
      </vt:variant>
    </vt:vector>
  </HeadingPairs>
  <TitlesOfParts>
    <vt:vector size="40" baseType="lpstr">
      <vt:lpstr>Arial</vt:lpstr>
      <vt:lpstr>Calibri</vt:lpstr>
      <vt:lpstr>Times New Roman</vt:lpstr>
      <vt:lpstr>Trebuchet MS</vt:lpstr>
      <vt:lpstr>Folksam LO Pension Grå</vt:lpstr>
      <vt:lpstr>1_Folksam LO Pension Röd</vt:lpstr>
      <vt:lpstr>Kapitel med gul bakgrund</vt:lpstr>
      <vt:lpstr>2_Kapitel med gul bakgrund</vt:lpstr>
      <vt:lpstr>1_Kapitel med gul bakgrund</vt:lpstr>
      <vt:lpstr>PowerPoint-presentation</vt:lpstr>
      <vt:lpstr>Mia Liblik  ny vd Folksam LO Pension</vt:lpstr>
      <vt:lpstr>PowerPoint-presentation</vt:lpstr>
      <vt:lpstr>Några reflektioner</vt:lpstr>
      <vt:lpstr>Folksam LO Pension ett stabilt bolag</vt:lpstr>
      <vt:lpstr>Kryssmarknaden – Premier (mkr)  Q4 2016  Källa: Svensk Försäkring – rullande 4 kvartal </vt:lpstr>
      <vt:lpstr>Marknadsandelar Avtalspension SAF-LO Q3 2016</vt:lpstr>
      <vt:lpstr>     Samverkan för medlemsnytta</vt:lpstr>
      <vt:lpstr>Våra mål 2017</vt:lpstr>
      <vt:lpstr>PowerPoint-presentation</vt:lpstr>
      <vt:lpstr>Lägre avgift 2017</vt:lpstr>
      <vt:lpstr>Bäst avkastning</vt:lpstr>
      <vt:lpstr>Sara, 43</vt:lpstr>
      <vt:lpstr>Saras avtalspension kund hos Folksam LO Pension</vt:lpstr>
      <vt:lpstr>Årets Pensionsspecialist</vt:lpstr>
      <vt:lpstr>Saras framtida pension – en prognos</vt:lpstr>
      <vt:lpstr>Folksam LO Pension vs. konkurrenter Marknadsandel</vt:lpstr>
      <vt:lpstr>Kryssmarknaden – fondförsäkring Q4 2016 Källa: Svensk Försäkring – rullande 4 kvartal </vt:lpstr>
      <vt:lpstr>Försäljning</vt:lpstr>
      <vt:lpstr>Premier</vt:lpstr>
      <vt:lpstr>Totalt kapital 161231</vt:lpstr>
      <vt:lpstr>Kunderna</vt:lpstr>
      <vt:lpstr>”Kundstubben”</vt:lpstr>
      <vt:lpstr>PowerPoint-presentation</vt:lpstr>
      <vt:lpstr>Nyhetsbrev i december 2016 – fördubbling!</vt:lpstr>
      <vt:lpstr>Nöjda kunder </vt:lpstr>
      <vt:lpstr>Prenumerera på vårt nyhetsbrev!</vt:lpstr>
      <vt:lpstr>Prenumerera på vårt nyhetsbrev!</vt:lpstr>
      <vt:lpstr>Prenumerera på vårt nyhetsbrev!</vt:lpstr>
      <vt:lpstr>PowerPoint-presentation</vt:lpstr>
      <vt:lpstr>Som ni hittar på youtube: Folksam-LO Pension</vt:lpstr>
    </vt:vector>
  </TitlesOfParts>
  <Company>Folksamgruppen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FEBE19</dc:creator>
  <cp:lastModifiedBy>Lisbeth Lundmark</cp:lastModifiedBy>
  <cp:revision>489</cp:revision>
  <dcterms:created xsi:type="dcterms:W3CDTF">2014-05-05T12:34:08Z</dcterms:created>
  <dcterms:modified xsi:type="dcterms:W3CDTF">2017-03-17T08:50:06Z</dcterms:modified>
</cp:coreProperties>
</file>